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 id="2147484131" r:id="rId2"/>
    <p:sldMasterId id="2147484143" r:id="rId3"/>
  </p:sldMasterIdLst>
  <p:notesMasterIdLst>
    <p:notesMasterId r:id="rId23"/>
  </p:notesMasterIdLst>
  <p:sldIdLst>
    <p:sldId id="654" r:id="rId4"/>
    <p:sldId id="767" r:id="rId5"/>
    <p:sldId id="774" r:id="rId6"/>
    <p:sldId id="770" r:id="rId7"/>
    <p:sldId id="771" r:id="rId8"/>
    <p:sldId id="768" r:id="rId9"/>
    <p:sldId id="758" r:id="rId10"/>
    <p:sldId id="732" r:id="rId11"/>
    <p:sldId id="761" r:id="rId12"/>
    <p:sldId id="750" r:id="rId13"/>
    <p:sldId id="753" r:id="rId14"/>
    <p:sldId id="760" r:id="rId15"/>
    <p:sldId id="754" r:id="rId16"/>
    <p:sldId id="751" r:id="rId17"/>
    <p:sldId id="772" r:id="rId18"/>
    <p:sldId id="752" r:id="rId19"/>
    <p:sldId id="759" r:id="rId20"/>
    <p:sldId id="730" r:id="rId21"/>
    <p:sldId id="773" r:id="rId22"/>
  </p:sldIdLst>
  <p:sldSz cx="24384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80" userDrawn="1">
          <p15:clr>
            <a:srgbClr val="A4A3A4"/>
          </p15:clr>
        </p15:guide>
        <p15:guide id="73" orient="horz" pos="6456" userDrawn="1">
          <p15:clr>
            <a:srgbClr val="A4A3A4"/>
          </p15:clr>
        </p15:guide>
        <p15:guide id="74" orient="horz" pos="4344" userDrawn="1">
          <p15:clr>
            <a:srgbClr val="A4A3A4"/>
          </p15:clr>
        </p15:guide>
        <p15:guide id="75"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2E1"/>
    <a:srgbClr val="D79597"/>
    <a:srgbClr val="0F506E"/>
    <a:srgbClr val="234745"/>
    <a:srgbClr val="50878B"/>
    <a:srgbClr val="DBEDED"/>
    <a:srgbClr val="414E5E"/>
    <a:srgbClr val="566A86"/>
    <a:srgbClr val="8A9BB4"/>
    <a:srgbClr val="60BD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41" autoAdjust="0"/>
    <p:restoredTop sz="84043" autoAdjust="0"/>
  </p:normalViewPr>
  <p:slideViewPr>
    <p:cSldViewPr snapToGrid="0" snapToObjects="1">
      <p:cViewPr varScale="1">
        <p:scale>
          <a:sx n="45" d="100"/>
          <a:sy n="45" d="100"/>
        </p:scale>
        <p:origin x="592" y="192"/>
      </p:cViewPr>
      <p:guideLst>
        <p:guide pos="7680"/>
        <p:guide orient="horz" pos="6456"/>
        <p:guide orient="horz" pos="4344"/>
        <p:guide orient="horz" pos="144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3/5/20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spn.com/nba/player/_/id/1966/lebron-jam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espn.com/nba/player/_/id/6450/kawhi-leonar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https://www.espn.com/nba/player/_/id/</a:t>
            </a:r>
            <a:endParaRPr lang="en-US" dirty="0"/>
          </a:p>
          <a:p>
            <a:endParaRPr lang="en-US" dirty="0">
              <a:hlinkClick r:id="rId4"/>
            </a:endParaRPr>
          </a:p>
          <a:p>
            <a:r>
              <a:rPr lang="en-US" dirty="0"/>
              <a:t>Steph Curry, Jaylen Brown, Klay Thompson, Joe Harris, Gordon Hayward</a:t>
            </a:r>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14933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54205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24375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7653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8110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28242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78966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128193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582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90939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216494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0452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358372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TextBox 4">
            <a:extLst>
              <a:ext uri="{FF2B5EF4-FFF2-40B4-BE49-F238E27FC236}">
                <a16:creationId xmlns:a16="http://schemas.microsoft.com/office/drawing/2014/main" id="{46D683EE-FE38-43A2-9F90-B30F31E7D4A1}"/>
              </a:ext>
            </a:extLst>
          </p:cNvPr>
          <p:cNvSpPr txBox="1"/>
          <p:nvPr userDrawn="1"/>
        </p:nvSpPr>
        <p:spPr>
          <a:xfrm>
            <a:off x="11823463" y="12537632"/>
            <a:ext cx="737076" cy="569395"/>
          </a:xfrm>
          <a:prstGeom prst="rect">
            <a:avLst/>
          </a:prstGeom>
          <a:noFill/>
        </p:spPr>
        <p:txBody>
          <a:bodyPr wrap="none" lIns="137168" tIns="68584" rIns="137168" bIns="68584" rtlCol="0">
            <a:spAutoFit/>
          </a:bodyPr>
          <a:lstStyle/>
          <a:p>
            <a:pPr algn="ctr"/>
            <a:fld id="{260E2A6B-A809-4840-BF14-8648BC0BDF87}" type="slidenum">
              <a:rPr lang="id-ID" sz="2800" b="1" smtClean="0">
                <a:solidFill>
                  <a:schemeClr val="tx1">
                    <a:lumMod val="50000"/>
                  </a:schemeClr>
                </a:solidFill>
                <a:latin typeface="Lato Light" charset="0"/>
                <a:cs typeface="Lato Light" charset="0"/>
              </a:rPr>
              <a:pPr algn="ctr"/>
              <a:t>‹#›</a:t>
            </a:fld>
            <a:endParaRPr lang="id-ID" sz="2800" b="1" dirty="0">
              <a:solidFill>
                <a:schemeClr val="tx1">
                  <a:lumMod val="50000"/>
                </a:schemeClr>
              </a:solidFill>
              <a:latin typeface="Lato Light" charset="0"/>
              <a:cs typeface="Lato Light" charset="0"/>
            </a:endParaRPr>
          </a:p>
        </p:txBody>
      </p:sp>
    </p:spTree>
    <p:extLst>
      <p:ext uri="{BB962C8B-B14F-4D97-AF65-F5344CB8AC3E}">
        <p14:creationId xmlns:p14="http://schemas.microsoft.com/office/powerpoint/2010/main" val="40303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34995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7341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3944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986748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75184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81155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4143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4555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3/5/20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67038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3/5/20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4255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04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3/5/20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575077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1"/>
            <a:ext cx="21031200" cy="82141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9F27FC7-77C6-4D42-B899-3E9163D12C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
        <p:nvSpPr>
          <p:cNvPr id="13" name="TextBox 12">
            <a:extLst>
              <a:ext uri="{FF2B5EF4-FFF2-40B4-BE49-F238E27FC236}">
                <a16:creationId xmlns:a16="http://schemas.microsoft.com/office/drawing/2014/main" id="{1DCC0ED1-1CED-4490-8EF8-B5F38FDA9DB9}"/>
              </a:ext>
            </a:extLst>
          </p:cNvPr>
          <p:cNvSpPr txBox="1"/>
          <p:nvPr userDrawn="1"/>
        </p:nvSpPr>
        <p:spPr>
          <a:xfrm>
            <a:off x="15220217" y="12298961"/>
            <a:ext cx="8634491" cy="523220"/>
          </a:xfrm>
          <a:prstGeom prst="rect">
            <a:avLst/>
          </a:prstGeom>
          <a:noFill/>
        </p:spPr>
        <p:txBody>
          <a:bodyPr wrap="square" rtlCol="0">
            <a:spAutoFit/>
          </a:bodyPr>
          <a:lstStyle/>
          <a:p>
            <a:pPr algn="r"/>
            <a:r>
              <a:rPr lang="en-US" sz="2800" dirty="0">
                <a:latin typeface="Arial" panose="020B0604020202020204" pitchFamily="34" charset="0"/>
                <a:cs typeface="Arial" panose="020B0604020202020204" pitchFamily="34" charset="0"/>
              </a:rPr>
              <a:t>Competitive Advantage Presented By</a:t>
            </a:r>
          </a:p>
        </p:txBody>
      </p:sp>
    </p:spTree>
    <p:extLst>
      <p:ext uri="{BB962C8B-B14F-4D97-AF65-F5344CB8AC3E}">
        <p14:creationId xmlns:p14="http://schemas.microsoft.com/office/powerpoint/2010/main" val="1052501761"/>
      </p:ext>
    </p:extLst>
  </p:cSld>
  <p:clrMap bg1="lt1" tx1="dk1" bg2="lt2" tx2="dk2" accent1="accent1" accent2="accent2" accent3="accent3" accent4="accent4" accent5="accent5" accent6="accent6" hlink="hlink" folHlink="folHlink"/>
  <p:sldLayoutIdLst>
    <p:sldLayoutId id="2147484130" r:id="rId1"/>
  </p:sldLayoutIdLst>
  <p:hf hdr="0" ftr="0" dt="0"/>
  <p:txStyles>
    <p:titleStyle>
      <a:lvl1pPr algn="l" defTabSz="1828800" rtl="0" eaLnBrk="1" latinLnBrk="0" hangingPunct="1">
        <a:lnSpc>
          <a:spcPct val="90000"/>
        </a:lnSpc>
        <a:spcBef>
          <a:spcPct val="0"/>
        </a:spcBef>
        <a:buNone/>
        <a:defRPr sz="8800" b="0" i="0" kern="1200">
          <a:solidFill>
            <a:schemeClr val="tx1"/>
          </a:solidFill>
          <a:latin typeface="Lato Light" charset="0"/>
          <a:ea typeface="Lato Light" charset="0"/>
          <a:cs typeface="Lato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Lato Light" charset="0"/>
          <a:ea typeface="Lato Light" charset="0"/>
          <a:cs typeface="Lato Light" charset="0"/>
        </a:defRPr>
      </a:lvl1pPr>
      <a:lvl2pPr marL="9144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Lato Light" charset="0"/>
          <a:ea typeface="Lato Light" charset="0"/>
          <a:cs typeface="Lato Light" charset="0"/>
        </a:defRPr>
      </a:lvl2pPr>
      <a:lvl3pPr marL="18288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Lato Light" charset="0"/>
          <a:ea typeface="Lato Light" charset="0"/>
          <a:cs typeface="Lato Light" charset="0"/>
        </a:defRPr>
      </a:lvl3pPr>
      <a:lvl4pPr marL="27432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4pPr>
      <a:lvl5pPr marL="3657600" indent="0" algn="l" defTabSz="1828800" rtl="0" eaLnBrk="1" latinLnBrk="0" hangingPunct="1">
        <a:lnSpc>
          <a:spcPct val="90000"/>
        </a:lnSpc>
        <a:spcBef>
          <a:spcPts val="1000"/>
        </a:spcBef>
        <a:buFont typeface="Arial" panose="020B0604020202020204" pitchFamily="34" charset="0"/>
        <a:buNone/>
        <a:defRPr sz="2000" b="0" i="0" kern="1200">
          <a:solidFill>
            <a:schemeClr val="tx1"/>
          </a:solidFill>
          <a:latin typeface="Lato Light" charset="0"/>
          <a:ea typeface="Lato Light" charset="0"/>
          <a:cs typeface="Lato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3/5/20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CF3A2806-A981-4740-B7CD-2B9D58BEEC44}"/>
              </a:ext>
            </a:extLst>
          </p:cNvPr>
          <p:cNvSpPr/>
          <p:nvPr userDrawn="1"/>
        </p:nvSpPr>
        <p:spPr>
          <a:xfrm>
            <a:off x="0" y="8952667"/>
            <a:ext cx="24384000" cy="4763332"/>
          </a:xfrm>
          <a:prstGeom prst="rect">
            <a:avLst/>
          </a:prstGeom>
          <a:gradFill flip="none" rotWithShape="1">
            <a:gsLst>
              <a:gs pos="14000">
                <a:srgbClr val="50878B"/>
              </a:gs>
              <a:gs pos="100000">
                <a:srgbClr val="DBED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pic>
        <p:nvPicPr>
          <p:cNvPr id="10" name="Picture 9">
            <a:extLst>
              <a:ext uri="{FF2B5EF4-FFF2-40B4-BE49-F238E27FC236}">
                <a16:creationId xmlns:a16="http://schemas.microsoft.com/office/drawing/2014/main" id="{B870DA80-E8B7-473F-8EFC-A97C8537E4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421968"/>
            <a:ext cx="6216133" cy="1572101"/>
          </a:xfrm>
          <a:prstGeom prst="rect">
            <a:avLst/>
          </a:prstGeom>
        </p:spPr>
      </p:pic>
    </p:spTree>
    <p:extLst>
      <p:ext uri="{BB962C8B-B14F-4D97-AF65-F5344CB8AC3E}">
        <p14:creationId xmlns:p14="http://schemas.microsoft.com/office/powerpoint/2010/main" val="802682697"/>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3/5/20</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dirty="0"/>
              <a:t>‹#›</a:t>
            </a:fld>
            <a:endParaRPr lang="en-US" dirty="0"/>
          </a:p>
        </p:txBody>
      </p:sp>
      <p:pic>
        <p:nvPicPr>
          <p:cNvPr id="9" name="Picture 8">
            <a:extLst>
              <a:ext uri="{FF2B5EF4-FFF2-40B4-BE49-F238E27FC236}">
                <a16:creationId xmlns:a16="http://schemas.microsoft.com/office/drawing/2014/main" id="{67BCC784-3667-4D0C-AB7D-25813AA2A9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80455" y="12047922"/>
            <a:ext cx="6216133" cy="1572101"/>
          </a:xfrm>
          <a:prstGeom prst="rect">
            <a:avLst/>
          </a:prstGeom>
        </p:spPr>
      </p:pic>
    </p:spTree>
    <p:extLst>
      <p:ext uri="{BB962C8B-B14F-4D97-AF65-F5344CB8AC3E}">
        <p14:creationId xmlns:p14="http://schemas.microsoft.com/office/powerpoint/2010/main" val="364876766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www.wsj.com/articles/second-spectrum-shoots-for-artificial-intelligence-in-nba-finals-146547180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9.xml"/><Relationship Id="rId6" Type="http://schemas.openxmlformats.org/officeDocument/2006/relationships/hyperlink" Target="https://hwiberg.github.io/" TargetMode="External"/><Relationship Id="rId5" Type="http://schemas.openxmlformats.org/officeDocument/2006/relationships/hyperlink" Target="mailto:hwiberg@mit.edu" TargetMode="External"/><Relationship Id="rId4" Type="http://schemas.openxmlformats.org/officeDocument/2006/relationships/hyperlink" Target="https://github.com/hwiberg/SSAC2020"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wiberg/SSAC2020"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9.xml"/><Relationship Id="rId6" Type="http://schemas.openxmlformats.org/officeDocument/2006/relationships/hyperlink" Target="https://github.com/hwiberg/SSAC2020" TargetMode="Externa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9.xml"/><Relationship Id="rId5" Type="http://schemas.openxmlformats.org/officeDocument/2006/relationships/hyperlink" Target="https://github.com/hwiberg/SSAC2020" TargetMode="Externa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hyperlink" Target="https://www.espn.com/" TargetMode="External"/><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hyperlink" Target="https://www.olympic.org/tokyo-202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usab.com/news-events/news/2016/06/2016-moly-team-announced.aspx" TargetMode="External"/><Relationship Id="rId2" Type="http://schemas.openxmlformats.org/officeDocument/2006/relationships/image" Target="../media/image19.tif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45" name="Line 6"/>
          <p:cNvSpPr>
            <a:spLocks noChangeShapeType="1"/>
          </p:cNvSpPr>
          <p:nvPr/>
        </p:nvSpPr>
        <p:spPr bwMode="auto">
          <a:xfrm>
            <a:off x="4168776" y="-131161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82895" tIns="91448" rIns="182895" bIns="91448" numCol="1" anchor="t" anchorCtr="0" compatLnSpc="1">
            <a:prstTxWarp prst="textNoShape">
              <a:avLst/>
            </a:prstTxWarp>
          </a:bodyPr>
          <a:lstStyle/>
          <a:p>
            <a:endParaRPr lang="en-US" sz="2701" dirty="0">
              <a:latin typeface="Arial" panose="020B0604020202020204" pitchFamily="34" charset="0"/>
              <a:cs typeface="Arial" panose="020B0604020202020204" pitchFamily="34" charset="0"/>
            </a:endParaRPr>
          </a:p>
        </p:txBody>
      </p:sp>
      <p:sp>
        <p:nvSpPr>
          <p:cNvPr id="12" name="TextBox 11"/>
          <p:cNvSpPr txBox="1"/>
          <p:nvPr/>
        </p:nvSpPr>
        <p:spPr>
          <a:xfrm>
            <a:off x="2325463" y="3366655"/>
            <a:ext cx="16274595" cy="2623603"/>
          </a:xfrm>
          <a:prstGeom prst="rect">
            <a:avLst/>
          </a:prstGeom>
          <a:noFill/>
        </p:spPr>
        <p:txBody>
          <a:bodyPr wrap="square" lIns="0" rIns="0" rtlCol="0">
            <a:noAutofit/>
          </a:bodyPr>
          <a:lstStyle/>
          <a:p>
            <a:r>
              <a:rPr lang="en-US" sz="8800" b="1" dirty="0"/>
              <a:t>An Optimization Approach to Roster Creation</a:t>
            </a:r>
            <a:endParaRPr lang="en-US" sz="10353" dirty="0">
              <a:latin typeface="Arial" panose="020B0604020202020204" pitchFamily="34" charset="0"/>
              <a:ea typeface="Lato Black" charset="0"/>
              <a:cs typeface="Arial" panose="020B0604020202020204" pitchFamily="34" charset="0"/>
            </a:endParaRPr>
          </a:p>
        </p:txBody>
      </p:sp>
      <p:sp>
        <p:nvSpPr>
          <p:cNvPr id="7" name="TextBox 6">
            <a:extLst>
              <a:ext uri="{FF2B5EF4-FFF2-40B4-BE49-F238E27FC236}">
                <a16:creationId xmlns:a16="http://schemas.microsoft.com/office/drawing/2014/main" id="{5A7AE716-836E-4B9B-8C33-DA67671F634A}"/>
              </a:ext>
            </a:extLst>
          </p:cNvPr>
          <p:cNvSpPr txBox="1"/>
          <p:nvPr/>
        </p:nvSpPr>
        <p:spPr>
          <a:xfrm>
            <a:off x="2325462" y="6888900"/>
            <a:ext cx="3197991"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Holly Wiberg</a:t>
            </a:r>
            <a:endParaRPr lang="en-US" sz="5400" dirty="0">
              <a:latin typeface="Arial" panose="020B0604020202020204" pitchFamily="34" charset="0"/>
              <a:ea typeface="Lato Black" charset="0"/>
              <a:cs typeface="Arial" panose="020B0604020202020204" pitchFamily="34" charset="0"/>
            </a:endParaRPr>
          </a:p>
        </p:txBody>
      </p:sp>
      <p:sp>
        <p:nvSpPr>
          <p:cNvPr id="8" name="TextBox 7">
            <a:extLst>
              <a:ext uri="{FF2B5EF4-FFF2-40B4-BE49-F238E27FC236}">
                <a16:creationId xmlns:a16="http://schemas.microsoft.com/office/drawing/2014/main" id="{A46C3E5C-0512-4D95-80C5-BE972663860D}"/>
              </a:ext>
            </a:extLst>
          </p:cNvPr>
          <p:cNvSpPr txBox="1"/>
          <p:nvPr/>
        </p:nvSpPr>
        <p:spPr>
          <a:xfrm>
            <a:off x="2325462" y="7818969"/>
            <a:ext cx="12448344" cy="769441"/>
          </a:xfrm>
          <a:prstGeom prst="rect">
            <a:avLst/>
          </a:prstGeom>
          <a:noFill/>
        </p:spPr>
        <p:txBody>
          <a:bodyPr wrap="none" lIns="0" rIns="0" rtlCol="0">
            <a:spAutoFit/>
          </a:bodyPr>
          <a:lstStyle/>
          <a:p>
            <a:r>
              <a:rPr lang="en-US" sz="4400" dirty="0">
                <a:latin typeface="Arial" panose="020B0604020202020204" pitchFamily="34" charset="0"/>
                <a:ea typeface="Lato Black" charset="0"/>
                <a:cs typeface="Arial" panose="020B0604020202020204" pitchFamily="34" charset="0"/>
              </a:rPr>
              <a:t>PhD Candidate, MIT Operations Research Center</a:t>
            </a:r>
            <a:endParaRPr lang="en-US" sz="5400" dirty="0">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82289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 Defining the Decision Variables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0311D49-8D56-7D44-A894-5D9CD4E6DF03}"/>
              </a:ext>
            </a:extLst>
          </p:cNvPr>
          <p:cNvSpPr/>
          <p:nvPr/>
        </p:nvSpPr>
        <p:spPr>
          <a:xfrm>
            <a:off x="14313661" y="2897085"/>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8" name="Pentagon 7">
            <a:extLst>
              <a:ext uri="{FF2B5EF4-FFF2-40B4-BE49-F238E27FC236}">
                <a16:creationId xmlns:a16="http://schemas.microsoft.com/office/drawing/2014/main" id="{A3D98C80-42AA-604E-ABC1-B562F893CBDE}"/>
              </a:ext>
            </a:extLst>
          </p:cNvPr>
          <p:cNvSpPr/>
          <p:nvPr/>
        </p:nvSpPr>
        <p:spPr>
          <a:xfrm>
            <a:off x="4960411" y="2893196"/>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9" name="Pentagon 8">
            <a:extLst>
              <a:ext uri="{FF2B5EF4-FFF2-40B4-BE49-F238E27FC236}">
                <a16:creationId xmlns:a16="http://schemas.microsoft.com/office/drawing/2014/main" id="{305731D3-5EBE-0448-AC31-D5624679F650}"/>
              </a:ext>
            </a:extLst>
          </p:cNvPr>
          <p:cNvSpPr/>
          <p:nvPr/>
        </p:nvSpPr>
        <p:spPr>
          <a:xfrm>
            <a:off x="1438770" y="2892259"/>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28195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Suppose we have N=200 players who we are considering for our team. For each player:</a:t>
                </a:r>
              </a:p>
              <a:p>
                <a:pPr marL="0" indent="0">
                  <a:buNone/>
                </a:pPr>
                <a:endParaRPr lang="en-US" sz="32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800" b="1" i="1" smtClean="0">
                              <a:latin typeface="Cambria Math" panose="02040503050406030204" pitchFamily="18" charset="0"/>
                              <a:cs typeface="Calibri" panose="020F0502020204030204" pitchFamily="34" charset="0"/>
                            </a:rPr>
                          </m:ctrlPr>
                        </m:sSubPr>
                        <m:e>
                          <m:r>
                            <a:rPr lang="en-US" sz="4800" b="1" i="1" smtClean="0">
                              <a:latin typeface="Cambria Math" panose="02040503050406030204" pitchFamily="18" charset="0"/>
                              <a:cs typeface="Calibri" panose="020F0502020204030204" pitchFamily="34" charset="0"/>
                            </a:rPr>
                            <m:t>𝒙</m:t>
                          </m:r>
                        </m:e>
                        <m:sub>
                          <m:r>
                            <a:rPr lang="en-US" sz="4800" b="1" i="1" smtClean="0">
                              <a:latin typeface="Cambria Math" panose="02040503050406030204" pitchFamily="18" charset="0"/>
                              <a:cs typeface="Calibri" panose="020F0502020204030204" pitchFamily="34" charset="0"/>
                            </a:rPr>
                            <m:t>𝒊</m:t>
                          </m:r>
                        </m:sub>
                      </m:sSub>
                      <m:r>
                        <a:rPr lang="en-US" sz="4800" b="1" i="1" smtClean="0">
                          <a:latin typeface="Cambria Math" panose="02040503050406030204" pitchFamily="18" charset="0"/>
                          <a:cs typeface="Calibri" panose="020F0502020204030204" pitchFamily="34" charset="0"/>
                        </a:rPr>
                        <m:t>=</m:t>
                      </m:r>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1</m:t>
                              </m:r>
                              <m:r>
                                <a:rPr lang="en-US" sz="4800" b="0" i="1" smtClean="0">
                                  <a:latin typeface="Cambria Math" panose="02040503050406030204" pitchFamily="18" charset="0"/>
                                </a:rPr>
                                <m:t> </m:t>
                              </m:r>
                              <m:r>
                                <m:rPr>
                                  <m:nor/>
                                </m:rPr>
                                <a:rPr lang="en-US" sz="4800" b="0" i="0" smtClean="0">
                                  <a:latin typeface="Cambria Math" panose="02040503050406030204" pitchFamily="18" charset="0"/>
                                </a:rPr>
                                <m:t>if</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player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is</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selected</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for</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the</m:t>
                              </m:r>
                              <m:r>
                                <m:rPr>
                                  <m:nor/>
                                </m:rPr>
                                <a:rPr lang="en-US" sz="4800" b="0" i="0" smtClean="0">
                                  <a:latin typeface="Cambria Math" panose="02040503050406030204" pitchFamily="18" charset="0"/>
                                </a:rPr>
                                <m:t> </m:t>
                              </m:r>
                              <m:r>
                                <m:rPr>
                                  <m:nor/>
                                </m:rPr>
                                <a:rPr lang="en-US" sz="4800" b="0" i="0" smtClean="0">
                                  <a:latin typeface="Cambria Math" panose="02040503050406030204" pitchFamily="18" charset="0"/>
                                </a:rPr>
                                <m:t>team</m:t>
                              </m:r>
                            </m:e>
                            <m:e>
                              <m:r>
                                <a:rPr lang="en-US" sz="4800" i="1">
                                  <a:latin typeface="Cambria Math" panose="02040503050406030204" pitchFamily="18" charset="0"/>
                                </a:rPr>
                                <m:t>0 </m:t>
                              </m:r>
                              <m:r>
                                <m:rPr>
                                  <m:nor/>
                                </m:rPr>
                                <a:rPr lang="en-US" sz="4800">
                                  <a:latin typeface="Cambria Math" panose="02040503050406030204" pitchFamily="18" charset="0"/>
                                </a:rPr>
                                <m:t>otherwise</m:t>
                              </m:r>
                            </m:e>
                          </m:eqArr>
                        </m:e>
                      </m:d>
                    </m:oMath>
                  </m:oMathPara>
                </a14:m>
                <a:endParaRPr lang="en-US" sz="48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4800" b="1" dirty="0">
                    <a:latin typeface="Calibri" panose="020F0502020204030204" pitchFamily="34" charset="0"/>
                    <a:cs typeface="Calibri" panose="020F0502020204030204" pitchFamily="34" charset="0"/>
                  </a:rPr>
                  <a:t>For example:</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=1</m:t>
                    </m:r>
                  </m:oMath>
                </a14:m>
                <a:r>
                  <a:rPr lang="en-US" sz="4800" dirty="0">
                    <a:latin typeface="Calibri" panose="020F0502020204030204" pitchFamily="34" charset="0"/>
                    <a:cs typeface="Calibri" panose="020F0502020204030204" pitchFamily="34" charset="0"/>
                  </a:rPr>
                  <a:t> for Steph Curry, he has been selected for the team. </a:t>
                </a:r>
              </a:p>
              <a:p>
                <a:r>
                  <a:rPr lang="en-US" sz="4800" dirty="0">
                    <a:latin typeface="Calibri" panose="020F0502020204030204" pitchFamily="34" charset="0"/>
                    <a:cs typeface="Calibri" panose="020F0502020204030204" pitchFamily="34" charset="0"/>
                  </a:rPr>
                  <a:t>If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a:latin typeface="Cambria Math" panose="02040503050406030204" pitchFamily="18" charset="0"/>
                            <a:cs typeface="Calibri" panose="020F0502020204030204" pitchFamily="34" charset="0"/>
                          </a:rPr>
                          <m:t>𝑥</m:t>
                        </m:r>
                      </m:e>
                      <m:sub>
                        <m:r>
                          <a:rPr lang="en-US" sz="4800" b="0" i="1">
                            <a:latin typeface="Cambria Math" panose="02040503050406030204" pitchFamily="18" charset="0"/>
                            <a:cs typeface="Calibri" panose="020F0502020204030204" pitchFamily="34" charset="0"/>
                          </a:rPr>
                          <m:t>𝑖</m:t>
                        </m:r>
                      </m:sub>
                    </m:sSub>
                    <m:r>
                      <a:rPr lang="en-US" sz="4800" b="0" i="1" smtClean="0">
                        <a:latin typeface="Cambria Math" panose="02040503050406030204" pitchFamily="18" charset="0"/>
                        <a:cs typeface="Calibri" panose="020F0502020204030204" pitchFamily="34" charset="0"/>
                      </a:rPr>
                      <m:t>=0</m:t>
                    </m:r>
                  </m:oMath>
                </a14:m>
                <a:r>
                  <a:rPr lang="en-US" sz="48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281953"/>
              </a:xfrm>
              <a:prstGeom prst="rect">
                <a:avLst/>
              </a:prstGeom>
              <a:blipFill>
                <a:blip r:embed="rId2"/>
                <a:stretch>
                  <a:fillRect l="-1251" t="-39192" r="-114" b="-31919"/>
                </a:stretch>
              </a:blipFill>
            </p:spPr>
            <p:txBody>
              <a:bodyPr/>
              <a:lstStyle/>
              <a:p>
                <a:r>
                  <a:rPr lang="en-US">
                    <a:noFill/>
                  </a:rPr>
                  <a:t> </a:t>
                </a:r>
              </a:p>
            </p:txBody>
          </p:sp>
        </mc:Fallback>
      </mc:AlternateContent>
    </p:spTree>
    <p:extLst>
      <p:ext uri="{BB962C8B-B14F-4D97-AF65-F5344CB8AC3E}">
        <p14:creationId xmlns:p14="http://schemas.microsoft.com/office/powerpoint/2010/main" val="188642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 Formalizing the Objective</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724192" y="6182401"/>
            <a:ext cx="8932923" cy="5330728"/>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Challenge: </a:t>
            </a:r>
            <a:r>
              <a:rPr lang="en-US" sz="4800" dirty="0">
                <a:latin typeface="Calibri" panose="020F0502020204030204" pitchFamily="34" charset="0"/>
                <a:cs typeface="Calibri" panose="020F0502020204030204" pitchFamily="34" charset="0"/>
              </a:rPr>
              <a:t>What does it mean to “maximize team performance”? </a:t>
            </a:r>
          </a:p>
          <a:p>
            <a:pPr marL="0" indent="0" algn="ctr">
              <a:buNone/>
            </a:pPr>
            <a:endParaRPr lang="en-US" sz="4800" dirty="0">
              <a:latin typeface="Calibri" panose="020F0502020204030204" pitchFamily="34" charset="0"/>
              <a:cs typeface="Calibri" panose="020F0502020204030204" pitchFamily="34" charset="0"/>
            </a:endParaRPr>
          </a:p>
          <a:p>
            <a:pPr marL="0" indent="0" algn="ctr">
              <a:buNone/>
            </a:pPr>
            <a:r>
              <a:rPr lang="en-US" sz="4800" b="1" dirty="0">
                <a:latin typeface="Calibri" panose="020F0502020204030204" pitchFamily="34" charset="0"/>
                <a:cs typeface="Calibri" panose="020F0502020204030204" pitchFamily="34" charset="0"/>
              </a:rPr>
              <a:t>Possible Metrics:</a:t>
            </a:r>
            <a:r>
              <a:rPr lang="en-US" sz="4800" dirty="0">
                <a:latin typeface="Calibri" panose="020F0502020204030204" pitchFamily="34" charset="0"/>
                <a:cs typeface="Calibri" panose="020F0502020204030204" pitchFamily="34" charset="0"/>
              </a:rPr>
              <a:t> Player Efficiency Rating (PER), Box Plus/Minus (BPM), Win Shares (WS 48)</a:t>
            </a:r>
          </a:p>
        </p:txBody>
      </p:sp>
      <p:sp>
        <p:nvSpPr>
          <p:cNvPr id="11" name="Rectangle 10">
            <a:extLst>
              <a:ext uri="{FF2B5EF4-FFF2-40B4-BE49-F238E27FC236}">
                <a16:creationId xmlns:a16="http://schemas.microsoft.com/office/drawing/2014/main" id="{6688542B-980F-484C-BA80-4C33888ED3AD}"/>
              </a:ext>
            </a:extLst>
          </p:cNvPr>
          <p:cNvSpPr/>
          <p:nvPr/>
        </p:nvSpPr>
        <p:spPr>
          <a:xfrm>
            <a:off x="14313662" y="2906649"/>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12" name="Pentagon 11">
            <a:extLst>
              <a:ext uri="{FF2B5EF4-FFF2-40B4-BE49-F238E27FC236}">
                <a16:creationId xmlns:a16="http://schemas.microsoft.com/office/drawing/2014/main" id="{89B1184C-A7BB-434D-8EDA-0C4B52449E2F}"/>
              </a:ext>
            </a:extLst>
          </p:cNvPr>
          <p:cNvSpPr/>
          <p:nvPr/>
        </p:nvSpPr>
        <p:spPr>
          <a:xfrm>
            <a:off x="4960414" y="2901568"/>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3" name="Pentagon 12">
            <a:extLst>
              <a:ext uri="{FF2B5EF4-FFF2-40B4-BE49-F238E27FC236}">
                <a16:creationId xmlns:a16="http://schemas.microsoft.com/office/drawing/2014/main" id="{2814E9DF-823A-4C46-BC18-0805E648B321}"/>
              </a:ext>
            </a:extLst>
          </p:cNvPr>
          <p:cNvSpPr/>
          <p:nvPr/>
        </p:nvSpPr>
        <p:spPr>
          <a:xfrm>
            <a:off x="1438773" y="2900948"/>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pic>
        <p:nvPicPr>
          <p:cNvPr id="23" name="Picture 22">
            <a:extLst>
              <a:ext uri="{FF2B5EF4-FFF2-40B4-BE49-F238E27FC236}">
                <a16:creationId xmlns:a16="http://schemas.microsoft.com/office/drawing/2014/main" id="{6B34AF7C-3A73-9347-8E90-A06BCA77C932}"/>
              </a:ext>
            </a:extLst>
          </p:cNvPr>
          <p:cNvPicPr>
            <a:picLocks noChangeAspect="1"/>
          </p:cNvPicPr>
          <p:nvPr/>
        </p:nvPicPr>
        <p:blipFill>
          <a:blip r:embed="rId3"/>
          <a:stretch>
            <a:fillRect/>
          </a:stretch>
        </p:blipFill>
        <p:spPr>
          <a:xfrm>
            <a:off x="11691257" y="5530728"/>
            <a:ext cx="10768164" cy="7169179"/>
          </a:xfrm>
          <a:prstGeom prst="rect">
            <a:avLst/>
          </a:prstGeom>
        </p:spPr>
      </p:pic>
      <p:sp>
        <p:nvSpPr>
          <p:cNvPr id="2" name="Rectangle 1">
            <a:extLst>
              <a:ext uri="{FF2B5EF4-FFF2-40B4-BE49-F238E27FC236}">
                <a16:creationId xmlns:a16="http://schemas.microsoft.com/office/drawing/2014/main" id="{102BAB44-B5F5-2D4F-A6D2-A78C48836CA9}"/>
              </a:ext>
            </a:extLst>
          </p:cNvPr>
          <p:cNvSpPr/>
          <p:nvPr/>
        </p:nvSpPr>
        <p:spPr>
          <a:xfrm>
            <a:off x="13280243" y="12874864"/>
            <a:ext cx="9179178" cy="338554"/>
          </a:xfrm>
          <a:prstGeom prst="rect">
            <a:avLst/>
          </a:prstGeom>
        </p:spPr>
        <p:txBody>
          <a:bodyPr wrap="square">
            <a:spAutoFit/>
          </a:bodyPr>
          <a:lstStyle/>
          <a:p>
            <a:r>
              <a:rPr lang="en-US" sz="1600" dirty="0">
                <a:hlinkClick r:id="rId4"/>
              </a:rPr>
              <a:t>https://www.wsj.com/articles/second-spectrum-shoots-for-artificial-intelligence-in-nba-finals-1465471801</a:t>
            </a:r>
            <a:endParaRPr lang="en-US" sz="1600" dirty="0"/>
          </a:p>
        </p:txBody>
      </p:sp>
    </p:spTree>
    <p:extLst>
      <p:ext uri="{BB962C8B-B14F-4D97-AF65-F5344CB8AC3E}">
        <p14:creationId xmlns:p14="http://schemas.microsoft.com/office/powerpoint/2010/main" val="314730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925313"/>
                <a:ext cx="22330455" cy="638637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b="1" dirty="0">
                    <a:latin typeface="Calibri" panose="020F0502020204030204" pitchFamily="34" charset="0"/>
                    <a:cs typeface="Calibri" panose="020F0502020204030204" pitchFamily="34" charset="0"/>
                  </a:rPr>
                  <a:t>Team Size: </a:t>
                </a:r>
                <a:r>
                  <a:rPr lang="en-US" sz="4800" dirty="0">
                    <a:latin typeface="Calibri" panose="020F0502020204030204" pitchFamily="34" charset="0"/>
                    <a:cs typeface="Calibri" panose="020F0502020204030204" pitchFamily="34" charset="0"/>
                  </a:rPr>
                  <a:t>We must select a team of exactly 12 players.</a:t>
                </a:r>
              </a:p>
              <a:p>
                <a:pPr marL="0" indent="0">
                  <a:buNone/>
                </a:pPr>
                <a:endParaRPr lang="en-US" sz="4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=12</m:t>
                      </m:r>
                    </m:oMath>
                  </m:oMathPara>
                </a14:m>
                <a:endParaRPr lang="en-US" sz="4800" dirty="0">
                  <a:latin typeface="Calibri" panose="020F0502020204030204" pitchFamily="34" charset="0"/>
                  <a:cs typeface="Calibri" panose="020F0502020204030204" pitchFamily="34" charset="0"/>
                </a:endParaRPr>
              </a:p>
              <a:p>
                <a:pPr marL="0" indent="0">
                  <a:buNone/>
                </a:pPr>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925313"/>
                <a:ext cx="22330455" cy="6386374"/>
              </a:xfrm>
              <a:prstGeom prst="rect">
                <a:avLst/>
              </a:prstGeom>
              <a:blipFill>
                <a:blip r:embed="rId2"/>
                <a:stretch>
                  <a:fillRect l="-1251" t="-14513" b="-1351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a:t>
            </a:r>
            <a:r>
              <a:rPr lang="en-US" sz="4200" u="sng" dirty="0">
                <a:solidFill>
                  <a:schemeClr val="tx1"/>
                </a:solidFill>
              </a:rPr>
              <a:t>obey size restriction</a:t>
            </a:r>
            <a:r>
              <a:rPr lang="en-US" sz="4200" dirty="0">
                <a:solidFill>
                  <a:schemeClr val="tx1"/>
                </a:solidFill>
              </a:rPr>
              <a:t> and have a sufficient mix of positions.</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Tree>
    <p:extLst>
      <p:ext uri="{BB962C8B-B14F-4D97-AF65-F5344CB8AC3E}">
        <p14:creationId xmlns:p14="http://schemas.microsoft.com/office/powerpoint/2010/main" val="41491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III. Constructing the Constraints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5355771"/>
            <a:ext cx="22330455" cy="695591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4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21E990C6-E058-FF4C-B190-B178392D119B}"/>
                  </a:ext>
                </a:extLst>
              </p:cNvPr>
              <p:cNvSpPr txBox="1">
                <a:spLocks/>
              </p:cNvSpPr>
              <p:nvPr/>
            </p:nvSpPr>
            <p:spPr>
              <a:xfrm>
                <a:off x="1162385" y="5518161"/>
                <a:ext cx="22330455" cy="6793526"/>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50000"/>
                  </a:lnSpc>
                  <a:buNone/>
                </a:pPr>
                <a:r>
                  <a:rPr lang="en-US" sz="4800" b="1" dirty="0">
                    <a:latin typeface="Calibri" panose="020F0502020204030204" pitchFamily="34" charset="0"/>
                    <a:cs typeface="Calibri" panose="020F0502020204030204" pitchFamily="34" charset="0"/>
                  </a:rPr>
                  <a:t>For the 12-man roster, we want at least G guards, F forwards, and C centers. </a:t>
                </a:r>
              </a:p>
              <a:p>
                <a:pPr marL="0" indent="0">
                  <a:lnSpc>
                    <a:spcPct val="150000"/>
                  </a:lnSpc>
                  <a:buNone/>
                </a:pPr>
                <a:r>
                  <a:rPr lang="en-US" sz="4800" b="1" dirty="0">
                    <a:latin typeface="Calibri" panose="020F0502020204030204" pitchFamily="34" charset="0"/>
                    <a:cs typeface="Calibri" panose="020F0502020204030204" pitchFamily="34" charset="0"/>
                  </a:rPr>
                  <a:t>Guards: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b="0" i="1" smtClean="0">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b="0" i="1" smtClean="0">
                            <a:latin typeface="Cambria Math" panose="02040503050406030204" pitchFamily="18" charset="0"/>
                            <a:cs typeface="Calibri" panose="020F0502020204030204" pitchFamily="34" charset="0"/>
                          </a:rPr>
                        </m:ctrlPr>
                      </m:naryPr>
                      <m:sub>
                        <m:r>
                          <m:rPr>
                            <m:brk m:alnAt="23"/>
                          </m:rPr>
                          <a:rPr lang="en-US" sz="4800" b="0" i="1" smtClean="0">
                            <a:latin typeface="Cambria Math" panose="02040503050406030204" pitchFamily="18" charset="0"/>
                            <a:cs typeface="Calibri" panose="020F0502020204030204" pitchFamily="34" charset="0"/>
                          </a:rPr>
                          <m:t>𝑖</m:t>
                        </m:r>
                        <m:r>
                          <a:rPr lang="en-US" sz="4800" b="0" i="1" smtClean="0">
                            <a:latin typeface="Cambria Math" panose="02040503050406030204" pitchFamily="18" charset="0"/>
                            <a:cs typeface="Calibri" panose="020F0502020204030204" pitchFamily="34" charset="0"/>
                          </a:rPr>
                          <m:t>=1</m:t>
                        </m:r>
                      </m:sub>
                      <m:sup>
                        <m:r>
                          <a:rPr lang="en-US" sz="4800" b="0" i="1" smtClean="0">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𝑔</m:t>
                            </m:r>
                          </m:e>
                          <m:sub>
                            <m:r>
                              <a:rPr lang="en-US" sz="4800" b="0" i="1" smtClean="0">
                                <a:latin typeface="Cambria Math" panose="02040503050406030204" pitchFamily="18" charset="0"/>
                                <a:cs typeface="Calibri" panose="020F0502020204030204" pitchFamily="34" charset="0"/>
                              </a:rPr>
                              <m:t>𝑖</m:t>
                            </m:r>
                          </m:sub>
                        </m:sSub>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𝑥</m:t>
                            </m:r>
                          </m:e>
                          <m:sub>
                            <m:r>
                              <a:rPr lang="en-US" sz="4800" b="0" i="1" smtClean="0">
                                <a:latin typeface="Cambria Math" panose="02040503050406030204" pitchFamily="18" charset="0"/>
                                <a:cs typeface="Calibri" panose="020F0502020204030204" pitchFamily="34" charset="0"/>
                              </a:rPr>
                              <m:t>𝑖</m:t>
                            </m:r>
                          </m:sub>
                        </m:sSub>
                      </m:e>
                    </m:nary>
                    <m:r>
                      <a:rPr lang="en-US" sz="4800" b="0" i="1" smtClean="0">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𝐺</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Forwards: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𝑓</m:t>
                            </m:r>
                          </m:e>
                          <m:sub>
                            <m:r>
                              <a:rPr lang="en-US" sz="4800" i="1">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𝐹</m:t>
                    </m:r>
                  </m:oMath>
                </a14:m>
                <a:endParaRPr lang="en-US" sz="4800" dirty="0">
                  <a:latin typeface="Calibri" panose="020F0502020204030204" pitchFamily="34" charset="0"/>
                  <a:cs typeface="Calibri" panose="020F0502020204030204" pitchFamily="34" charset="0"/>
                </a:endParaRPr>
              </a:p>
              <a:p>
                <a:pPr marL="0" indent="0">
                  <a:lnSpc>
                    <a:spcPct val="150000"/>
                  </a:lnSpc>
                  <a:buNone/>
                </a:pPr>
                <a:r>
                  <a:rPr lang="en-US" sz="4800" b="1" dirty="0">
                    <a:latin typeface="Calibri" panose="020F0502020204030204" pitchFamily="34" charset="0"/>
                    <a:cs typeface="Calibri" panose="020F0502020204030204" pitchFamily="34" charset="0"/>
                  </a:rPr>
                  <a:t>Centers: </a:t>
                </a:r>
                <a:r>
                  <a:rPr lang="en-US" sz="4800" dirty="0">
                    <a:latin typeface="Calibri" panose="020F0502020204030204" pitchFamily="34" charset="0"/>
                    <a:cs typeface="Calibri" panose="020F0502020204030204" pitchFamily="34" charset="0"/>
                  </a:rPr>
                  <a:t>Let </a:t>
                </a:r>
                <a14:m>
                  <m:oMath xmlns:m="http://schemas.openxmlformats.org/officeDocument/2006/math">
                    <m:sSub>
                      <m:sSubPr>
                        <m:ctrlPr>
                          <a:rPr lang="en-US" sz="4800" i="1">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i="1">
                            <a:latin typeface="Cambria Math" panose="02040503050406030204" pitchFamily="18" charset="0"/>
                            <a:cs typeface="Calibri" panose="020F0502020204030204" pitchFamily="34" charset="0"/>
                          </a:rPr>
                          <m:t>𝑖</m:t>
                        </m:r>
                      </m:sub>
                    </m:sSub>
                  </m:oMath>
                </a14:m>
                <a:r>
                  <a:rPr lang="en-US" sz="4800" dirty="0">
                    <a:latin typeface="Calibri" panose="020F0502020204030204" pitchFamily="34" charset="0"/>
                    <a:cs typeface="Calibri" panose="020F0502020204030204" pitchFamily="34" charset="0"/>
                  </a:rPr>
                  <a:t>=1 if player </a:t>
                </a:r>
                <a14:m>
                  <m:oMath xmlns:m="http://schemas.openxmlformats.org/officeDocument/2006/math">
                    <m:r>
                      <a:rPr lang="en-US" sz="4800" i="1">
                        <a:latin typeface="Cambria Math" panose="02040503050406030204" pitchFamily="18" charset="0"/>
                        <a:cs typeface="Calibri" panose="020F0502020204030204" pitchFamily="34" charset="0"/>
                      </a:rPr>
                      <m:t>𝑖</m:t>
                    </m:r>
                  </m:oMath>
                </a14:m>
                <a:r>
                  <a:rPr lang="en-US" sz="4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4800" i="1">
                            <a:latin typeface="Cambria Math" panose="02040503050406030204" pitchFamily="18" charset="0"/>
                            <a:cs typeface="Calibri" panose="020F0502020204030204" pitchFamily="34" charset="0"/>
                          </a:rPr>
                        </m:ctrlPr>
                      </m:naryPr>
                      <m:sub>
                        <m:r>
                          <m:rPr>
                            <m:brk m:alnAt="23"/>
                          </m:rPr>
                          <a:rPr lang="en-US" sz="4800" i="1">
                            <a:latin typeface="Cambria Math" panose="02040503050406030204" pitchFamily="18" charset="0"/>
                            <a:cs typeface="Calibri" panose="020F0502020204030204" pitchFamily="34" charset="0"/>
                          </a:rPr>
                          <m:t>𝑖</m:t>
                        </m:r>
                        <m:r>
                          <a:rPr lang="en-US" sz="4800" i="1">
                            <a:latin typeface="Cambria Math" panose="02040503050406030204" pitchFamily="18" charset="0"/>
                            <a:cs typeface="Calibri" panose="020F0502020204030204" pitchFamily="34" charset="0"/>
                          </a:rPr>
                          <m:t>=1</m:t>
                        </m:r>
                      </m:sub>
                      <m:sup>
                        <m:r>
                          <a:rPr lang="en-US" sz="4800" i="1">
                            <a:latin typeface="Cambria Math" panose="02040503050406030204" pitchFamily="18" charset="0"/>
                            <a:cs typeface="Calibri" panose="020F0502020204030204" pitchFamily="34" charset="0"/>
                          </a:rPr>
                          <m:t>50</m:t>
                        </m:r>
                      </m:sup>
                      <m:e>
                        <m:sSub>
                          <m:sSubPr>
                            <m:ctrlPr>
                              <a:rPr lang="en-US" sz="4800" b="0" i="1" smtClean="0">
                                <a:latin typeface="Cambria Math" panose="02040503050406030204" pitchFamily="18" charset="0"/>
                                <a:cs typeface="Calibri" panose="020F0502020204030204" pitchFamily="34" charset="0"/>
                              </a:rPr>
                            </m:ctrlPr>
                          </m:sSubPr>
                          <m:e>
                            <m:r>
                              <a:rPr lang="en-US" sz="4800" b="0" i="1" smtClean="0">
                                <a:latin typeface="Cambria Math" panose="02040503050406030204" pitchFamily="18" charset="0"/>
                                <a:cs typeface="Calibri" panose="020F0502020204030204" pitchFamily="34" charset="0"/>
                              </a:rPr>
                              <m:t>𝑐</m:t>
                            </m:r>
                          </m:e>
                          <m:sub>
                            <m:r>
                              <a:rPr lang="en-US" sz="4800" b="0" i="1" smtClean="0">
                                <a:latin typeface="Cambria Math" panose="02040503050406030204" pitchFamily="18" charset="0"/>
                                <a:cs typeface="Calibri" panose="020F0502020204030204" pitchFamily="34" charset="0"/>
                              </a:rPr>
                              <m:t>𝑖</m:t>
                            </m:r>
                          </m:sub>
                        </m:sSub>
                        <m:sSub>
                          <m:sSubPr>
                            <m:ctrlPr>
                              <a:rPr lang="en-US" sz="4800" i="1">
                                <a:latin typeface="Cambria Math" panose="02040503050406030204" pitchFamily="18" charset="0"/>
                                <a:cs typeface="Calibri" panose="020F0502020204030204" pitchFamily="34" charset="0"/>
                              </a:rPr>
                            </m:ctrlPr>
                          </m:sSubPr>
                          <m:e>
                            <m:r>
                              <a:rPr lang="en-US" sz="4800" i="1">
                                <a:latin typeface="Cambria Math" panose="02040503050406030204" pitchFamily="18" charset="0"/>
                                <a:cs typeface="Calibri" panose="020F0502020204030204" pitchFamily="34" charset="0"/>
                              </a:rPr>
                              <m:t>𝑥</m:t>
                            </m:r>
                          </m:e>
                          <m:sub>
                            <m:r>
                              <a:rPr lang="en-US" sz="4800" i="1">
                                <a:latin typeface="Cambria Math" panose="02040503050406030204" pitchFamily="18" charset="0"/>
                                <a:cs typeface="Calibri" panose="020F0502020204030204" pitchFamily="34" charset="0"/>
                              </a:rPr>
                              <m:t>𝑖</m:t>
                            </m:r>
                          </m:sub>
                        </m:sSub>
                      </m:e>
                    </m:nary>
                    <m:r>
                      <a:rPr lang="en-US" sz="4800" i="1">
                        <a:latin typeface="Cambria Math" panose="02040503050406030204" pitchFamily="18" charset="0"/>
                        <a:cs typeface="Calibri" panose="020F0502020204030204" pitchFamily="34" charset="0"/>
                      </a:rPr>
                      <m:t>≥</m:t>
                    </m:r>
                    <m:r>
                      <a:rPr lang="en-US" sz="4800" b="0" i="1" smtClean="0">
                        <a:latin typeface="Cambria Math" panose="02040503050406030204" pitchFamily="18" charset="0"/>
                        <a:cs typeface="Calibri" panose="020F0502020204030204" pitchFamily="34" charset="0"/>
                      </a:rPr>
                      <m:t>𝐶</m:t>
                    </m:r>
                  </m:oMath>
                </a14:m>
                <a:endParaRPr lang="en-US" sz="4800" dirty="0">
                  <a:latin typeface="Calibri" panose="020F0502020204030204" pitchFamily="34" charset="0"/>
                  <a:cs typeface="Calibri" panose="020F0502020204030204" pitchFamily="34" charset="0"/>
                </a:endParaRPr>
              </a:p>
            </p:txBody>
          </p:sp>
        </mc:Choice>
        <mc:Fallback xmlns="">
          <p:sp>
            <p:nvSpPr>
              <p:cNvPr id="10" name="Content Placeholder 4">
                <a:extLst>
                  <a:ext uri="{FF2B5EF4-FFF2-40B4-BE49-F238E27FC236}">
                    <a16:creationId xmlns:a16="http://schemas.microsoft.com/office/drawing/2014/main" id="{21E990C6-E058-FF4C-B190-B178392D119B}"/>
                  </a:ext>
                </a:extLst>
              </p:cNvPr>
              <p:cNvSpPr txBox="1">
                <a:spLocks noRot="1" noChangeAspect="1" noMove="1" noResize="1" noEditPoints="1" noAdjustHandles="1" noChangeArrowheads="1" noChangeShapeType="1" noTextEdit="1"/>
              </p:cNvSpPr>
              <p:nvPr/>
            </p:nvSpPr>
            <p:spPr>
              <a:xfrm>
                <a:off x="1162385" y="5518161"/>
                <a:ext cx="22330455" cy="6793526"/>
              </a:xfrm>
              <a:prstGeom prst="rect">
                <a:avLst/>
              </a:prstGeom>
              <a:blipFill>
                <a:blip r:embed="rId3"/>
                <a:stretch>
                  <a:fillRect l="-1251" b="-616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6F6B9144-5786-0942-A0FC-0034FC4A4C75}"/>
              </a:ext>
            </a:extLst>
          </p:cNvPr>
          <p:cNvSpPr/>
          <p:nvPr/>
        </p:nvSpPr>
        <p:spPr>
          <a:xfrm>
            <a:off x="14313661" y="2900046"/>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a:t>
            </a:r>
            <a:r>
              <a:rPr lang="en-US" sz="4200" u="sng" dirty="0">
                <a:solidFill>
                  <a:schemeClr val="tx1"/>
                </a:solidFill>
              </a:rPr>
              <a:t>sufficient mix of positions</a:t>
            </a:r>
            <a:r>
              <a:rPr lang="en-US" sz="4200" dirty="0">
                <a:solidFill>
                  <a:schemeClr val="tx1"/>
                </a:solidFill>
              </a:rPr>
              <a:t>.</a:t>
            </a:r>
          </a:p>
        </p:txBody>
      </p:sp>
      <p:sp>
        <p:nvSpPr>
          <p:cNvPr id="12" name="Pentagon 11">
            <a:extLst>
              <a:ext uri="{FF2B5EF4-FFF2-40B4-BE49-F238E27FC236}">
                <a16:creationId xmlns:a16="http://schemas.microsoft.com/office/drawing/2014/main" id="{F126DC7E-3442-374F-A879-A26855570315}"/>
              </a:ext>
            </a:extLst>
          </p:cNvPr>
          <p:cNvSpPr/>
          <p:nvPr/>
        </p:nvSpPr>
        <p:spPr>
          <a:xfrm>
            <a:off x="4960411" y="2900047"/>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13" name="Pentagon 12">
            <a:extLst>
              <a:ext uri="{FF2B5EF4-FFF2-40B4-BE49-F238E27FC236}">
                <a16:creationId xmlns:a16="http://schemas.microsoft.com/office/drawing/2014/main" id="{B4B499BE-9F85-7543-BAC6-CA5F0519B1AA}"/>
              </a:ext>
            </a:extLst>
          </p:cNvPr>
          <p:cNvSpPr/>
          <p:nvPr/>
        </p:nvSpPr>
        <p:spPr>
          <a:xfrm>
            <a:off x="1438770" y="2904425"/>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3" name="TextBox 2">
            <a:extLst>
              <a:ext uri="{FF2B5EF4-FFF2-40B4-BE49-F238E27FC236}">
                <a16:creationId xmlns:a16="http://schemas.microsoft.com/office/drawing/2014/main" id="{897C9932-5961-BC4D-ADDA-AB388EBF1F84}"/>
              </a:ext>
            </a:extLst>
          </p:cNvPr>
          <p:cNvSpPr txBox="1"/>
          <p:nvPr/>
        </p:nvSpPr>
        <p:spPr>
          <a:xfrm>
            <a:off x="16142303" y="11926966"/>
            <a:ext cx="4488473" cy="769441"/>
          </a:xfrm>
          <a:prstGeom prst="rect">
            <a:avLst/>
          </a:prstGeom>
          <a:noFill/>
        </p:spPr>
        <p:txBody>
          <a:bodyPr wrap="none" rtlCol="0">
            <a:spAutoFit/>
          </a:bodyPr>
          <a:lstStyle/>
          <a:p>
            <a:r>
              <a:rPr lang="en-US" sz="4400" dirty="0"/>
              <a:t>… and many more!</a:t>
            </a:r>
          </a:p>
        </p:txBody>
      </p:sp>
    </p:spTree>
    <p:extLst>
      <p:ext uri="{BB962C8B-B14F-4D97-AF65-F5344CB8AC3E}">
        <p14:creationId xmlns:p14="http://schemas.microsoft.com/office/powerpoint/2010/main" val="23412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Solving the Problem in Julia</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6" y="2743200"/>
            <a:ext cx="12736494"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latin typeface="Calibri" panose="020F0502020204030204" pitchFamily="34" charset="0"/>
                <a:cs typeface="Calibri" panose="020F0502020204030204" pitchFamily="34" charset="0"/>
              </a:rPr>
              <a:t>Why Julia?</a:t>
            </a:r>
          </a:p>
          <a:p>
            <a:r>
              <a:rPr lang="en-US" sz="4000" dirty="0"/>
              <a:t>A </a:t>
            </a:r>
            <a:r>
              <a:rPr lang="en-US" sz="4000" b="1" dirty="0"/>
              <a:t>high-level </a:t>
            </a:r>
            <a:r>
              <a:rPr lang="en-US" sz="4000" dirty="0"/>
              <a:t>language:</a:t>
            </a:r>
          </a:p>
          <a:p>
            <a:pPr lvl="1"/>
            <a:r>
              <a:rPr lang="en-US" sz="3200" dirty="0"/>
              <a:t>Easy to use and learn, with a similar syntax to Python/</a:t>
            </a:r>
            <a:r>
              <a:rPr lang="en-US" sz="3200" dirty="0" err="1"/>
              <a:t>Matlab</a:t>
            </a:r>
            <a:r>
              <a:rPr lang="en-US" sz="3200" dirty="0"/>
              <a:t>.</a:t>
            </a:r>
          </a:p>
          <a:p>
            <a:pPr lvl="1"/>
            <a:r>
              <a:rPr lang="en-US" sz="3200" dirty="0"/>
              <a:t>It is possible to do complicated computations quickly.</a:t>
            </a:r>
          </a:p>
          <a:p>
            <a:r>
              <a:rPr lang="en-US" sz="4000" dirty="0"/>
              <a:t>A </a:t>
            </a:r>
            <a:r>
              <a:rPr lang="en-US" sz="4000" b="1" dirty="0"/>
              <a:t>dynamic</a:t>
            </a:r>
            <a:r>
              <a:rPr lang="en-US" sz="4000" dirty="0"/>
              <a:t> language: </a:t>
            </a:r>
            <a:r>
              <a:rPr lang="en-US" sz="3200" dirty="0"/>
              <a:t>you can interact with the language without the need to compile your code. It is easy to use it for prototyping or presenting results, similar to Python or R.</a:t>
            </a:r>
          </a:p>
          <a:p>
            <a:r>
              <a:rPr lang="en-US" sz="4000" dirty="0"/>
              <a:t>A </a:t>
            </a:r>
            <a:r>
              <a:rPr lang="en-US" sz="4000" b="1" dirty="0"/>
              <a:t>high-performance</a:t>
            </a:r>
            <a:r>
              <a:rPr lang="en-US" sz="4000" dirty="0"/>
              <a:t> language: Julia is fast. Vanilla Julia code can reach performance comparable to C and Fortran (i.e., </a:t>
            </a:r>
            <a:r>
              <a:rPr lang="en-US" sz="4000" b="1" dirty="0"/>
              <a:t>very fast</a:t>
            </a:r>
            <a:r>
              <a:rPr lang="en-US" sz="4000" dirty="0"/>
              <a:t>).</a:t>
            </a:r>
            <a:endParaRPr lang="en-US" sz="3200" dirty="0"/>
          </a:p>
          <a:p>
            <a:r>
              <a:rPr lang="en-US" sz="4000" dirty="0"/>
              <a:t>A language for </a:t>
            </a:r>
            <a:r>
              <a:rPr lang="en-US" sz="4000" b="1" dirty="0"/>
              <a:t>technical computing</a:t>
            </a:r>
            <a:r>
              <a:rPr lang="en-US" sz="4000" dirty="0"/>
              <a:t>:</a:t>
            </a:r>
          </a:p>
          <a:p>
            <a:pPr lvl="1"/>
            <a:r>
              <a:rPr lang="en-US" sz="3200" dirty="0"/>
              <a:t>Julia has a lot of built in functions for scientific computing.</a:t>
            </a:r>
          </a:p>
          <a:p>
            <a:pPr lvl="1"/>
            <a:r>
              <a:rPr lang="en-US" sz="3200" dirty="0"/>
              <a:t>A growing number of packages, mostly written in Julia itself.</a:t>
            </a:r>
          </a:p>
          <a:p>
            <a:pPr lvl="1"/>
            <a:r>
              <a:rPr lang="en-US" sz="3200" dirty="0"/>
              <a:t>Powerful editors like </a:t>
            </a:r>
            <a:r>
              <a:rPr lang="en-US" sz="3200" dirty="0" err="1"/>
              <a:t>Jupyter</a:t>
            </a:r>
            <a:r>
              <a:rPr lang="en-US" sz="3200" dirty="0"/>
              <a:t> (used for this presentation)</a:t>
            </a:r>
          </a:p>
          <a:p>
            <a:pPr lvl="1"/>
            <a:r>
              <a:rPr lang="en-US" sz="3200" dirty="0"/>
              <a:t>More and more users in Finance, Biology, Optimization, Analytics...</a:t>
            </a:r>
            <a:endParaRPr lang="en-US" sz="4000" dirty="0"/>
          </a:p>
          <a:p>
            <a:endParaRPr lang="en-US" sz="4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D48FB5-02AE-E44B-92F3-C5F67B78C73D}"/>
              </a:ext>
            </a:extLst>
          </p:cNvPr>
          <p:cNvPicPr>
            <a:picLocks noChangeAspect="1"/>
          </p:cNvPicPr>
          <p:nvPr/>
        </p:nvPicPr>
        <p:blipFill>
          <a:blip r:embed="rId2"/>
          <a:stretch>
            <a:fillRect/>
          </a:stretch>
        </p:blipFill>
        <p:spPr>
          <a:xfrm>
            <a:off x="13898880" y="4942723"/>
            <a:ext cx="9362001" cy="5786237"/>
          </a:xfrm>
          <a:prstGeom prst="rect">
            <a:avLst/>
          </a:prstGeom>
        </p:spPr>
      </p:pic>
    </p:spTree>
    <p:extLst>
      <p:ext uri="{BB962C8B-B14F-4D97-AF65-F5344CB8AC3E}">
        <p14:creationId xmlns:p14="http://schemas.microsoft.com/office/powerpoint/2010/main" val="2037712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p:txBody>
          <a:bodyPr>
            <a:normAutofit/>
          </a:bodyPr>
          <a:lstStyle/>
          <a:p>
            <a:r>
              <a:rPr lang="en-US" sz="8800" dirty="0"/>
              <a:t>Julia Example (in </a:t>
            </a:r>
            <a:r>
              <a:rPr lang="en-US" sz="8800" dirty="0" err="1"/>
              <a:t>Jupyter</a:t>
            </a:r>
            <a:r>
              <a:rPr lang="en-US" sz="8800" dirty="0"/>
              <a:t> Notebook)</a:t>
            </a:r>
          </a:p>
        </p:txBody>
      </p:sp>
      <p:sp>
        <p:nvSpPr>
          <p:cNvPr id="5" name="Text Placeholder 4">
            <a:extLst>
              <a:ext uri="{FF2B5EF4-FFF2-40B4-BE49-F238E27FC236}">
                <a16:creationId xmlns:a16="http://schemas.microsoft.com/office/drawing/2014/main" id="{ABFE2AC2-E9BE-5B46-A69D-B3A99B4CA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57730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did we learn from our models?</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latin typeface="Calibri" panose="020F0502020204030204" pitchFamily="34" charset="0"/>
                <a:cs typeface="Calibri" panose="020F0502020204030204" pitchFamily="34" charset="0"/>
              </a:rPr>
              <a:t>[ To Complete ]</a:t>
            </a:r>
          </a:p>
        </p:txBody>
      </p:sp>
    </p:spTree>
    <p:extLst>
      <p:ext uri="{BB962C8B-B14F-4D97-AF65-F5344CB8AC3E}">
        <p14:creationId xmlns:p14="http://schemas.microsoft.com/office/powerpoint/2010/main" val="368287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MIO offers a flexible decision framework</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1162385" y="2743200"/>
            <a:ext cx="22330455"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Incorporating new constraints:</a:t>
            </a:r>
          </a:p>
          <a:p>
            <a:pPr lvl="1"/>
            <a:r>
              <a:rPr lang="en-US" sz="4000" i="1" dirty="0">
                <a:latin typeface="Calibri" panose="020F0502020204030204" pitchFamily="34" charset="0"/>
                <a:cs typeface="Calibri" panose="020F0502020204030204" pitchFamily="34" charset="0"/>
              </a:rPr>
              <a:t>NBA Team Diversity</a:t>
            </a:r>
            <a:r>
              <a:rPr lang="en-US" sz="4000" dirty="0">
                <a:latin typeface="Calibri" panose="020F0502020204030204" pitchFamily="34" charset="0"/>
                <a:cs typeface="Calibri" panose="020F0502020204030204" pitchFamily="34" charset="0"/>
              </a:rPr>
              <a:t>: Ensure that at least 5 distinct teams are represented on the roster. </a:t>
            </a:r>
          </a:p>
          <a:p>
            <a:pPr lvl="1"/>
            <a:r>
              <a:rPr lang="en-US" sz="4000" i="1" dirty="0">
                <a:latin typeface="Calibri" panose="020F0502020204030204" pitchFamily="34" charset="0"/>
                <a:cs typeface="Calibri" panose="020F0502020204030204" pitchFamily="34" charset="0"/>
              </a:rPr>
              <a:t>Injury Adjustments</a:t>
            </a:r>
            <a:r>
              <a:rPr lang="en-US" sz="4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4000" i="1" dirty="0">
                <a:latin typeface="Calibri" panose="020F0502020204030204" pitchFamily="34" charset="0"/>
                <a:cs typeface="Calibri" panose="020F0502020204030204" pitchFamily="34" charset="0"/>
              </a:rPr>
              <a:t>Team capabilities</a:t>
            </a:r>
            <a:r>
              <a:rPr lang="en-US" sz="4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4800" b="1" dirty="0">
                <a:latin typeface="Calibri" panose="020F0502020204030204" pitchFamily="34" charset="0"/>
                <a:cs typeface="Calibri" panose="020F0502020204030204" pitchFamily="34" charset="0"/>
              </a:rPr>
              <a:t>Considering other objectives: </a:t>
            </a:r>
          </a:p>
          <a:p>
            <a:pPr lvl="1"/>
            <a:r>
              <a:rPr lang="en-US" sz="40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constraint or include it in the objective (to be balanced with performance).</a:t>
            </a:r>
          </a:p>
          <a:p>
            <a:r>
              <a:rPr lang="en-US" sz="4800" b="1" dirty="0">
                <a:latin typeface="Calibri" panose="020F0502020204030204" pitchFamily="34" charset="0"/>
                <a:cs typeface="Calibri" panose="020F0502020204030204" pitchFamily="34" charset="0"/>
              </a:rPr>
              <a:t>Capturing interactions between players: </a:t>
            </a:r>
            <a:r>
              <a:rPr lang="en-US" sz="4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marL="0" indent="0">
              <a:buNone/>
            </a:pPr>
            <a:endParaRPr lang="en-US" sz="4800" b="1" dirty="0">
              <a:latin typeface="Calibri" panose="020F0502020204030204" pitchFamily="34" charset="0"/>
              <a:cs typeface="Calibri" panose="020F0502020204030204" pitchFamily="34" charset="0"/>
            </a:endParaRPr>
          </a:p>
          <a:p>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3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627BA6-FC33-4D29-A0BC-5C3FA1CF1DF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Main Takeaways</a:t>
            </a:r>
          </a:p>
        </p:txBody>
      </p:sp>
      <p:cxnSp>
        <p:nvCxnSpPr>
          <p:cNvPr id="11" name="Straight Connector 10">
            <a:extLst>
              <a:ext uri="{FF2B5EF4-FFF2-40B4-BE49-F238E27FC236}">
                <a16:creationId xmlns:a16="http://schemas.microsoft.com/office/drawing/2014/main" id="{84E0EC28-2C6F-4C11-B686-24033A8BE0AA}"/>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ECD04D09-9F1D-7045-B6F6-089F3D7CC895}"/>
              </a:ext>
            </a:extLst>
          </p:cNvPr>
          <p:cNvSpPr txBox="1">
            <a:spLocks/>
          </p:cNvSpPr>
          <p:nvPr/>
        </p:nvSpPr>
        <p:spPr>
          <a:xfrm>
            <a:off x="9111343" y="3624943"/>
            <a:ext cx="14381497" cy="86867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b="1" dirty="0">
                <a:latin typeface="Calibri" panose="020F0502020204030204" pitchFamily="34" charset="0"/>
                <a:cs typeface="Calibri" panose="020F0502020204030204" pitchFamily="34" charset="0"/>
              </a:rPr>
              <a:t>Mixed-Integer Optimization (MIO) </a:t>
            </a:r>
            <a:r>
              <a:rPr lang="en-US" sz="48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4800" dirty="0">
                <a:latin typeface="Calibri" panose="020F0502020204030204" pitchFamily="34" charset="0"/>
                <a:cs typeface="Calibri" panose="020F0502020204030204" pitchFamily="34" charset="0"/>
              </a:rPr>
              <a:t>The biggest challenge of MIO is </a:t>
            </a:r>
            <a:r>
              <a:rPr lang="en-US" sz="4800" b="1" dirty="0">
                <a:latin typeface="Calibri" panose="020F0502020204030204" pitchFamily="34" charset="0"/>
                <a:cs typeface="Calibri" panose="020F0502020204030204" pitchFamily="34" charset="0"/>
              </a:rPr>
              <a:t>defining and quantifying the problem</a:t>
            </a:r>
            <a:r>
              <a:rPr lang="en-US" sz="4800" dirty="0">
                <a:latin typeface="Calibri" panose="020F0502020204030204" pitchFamily="34" charset="0"/>
                <a:cs typeface="Calibri" panose="020F0502020204030204" pitchFamily="34" charset="0"/>
              </a:rPr>
              <a:t>.</a:t>
            </a:r>
          </a:p>
          <a:p>
            <a:r>
              <a:rPr lang="en-US" sz="4800" dirty="0">
                <a:latin typeface="Calibri" panose="020F0502020204030204" pitchFamily="34" charset="0"/>
                <a:cs typeface="Calibri" panose="020F0502020204030204" pitchFamily="34" charset="0"/>
              </a:rPr>
              <a:t>Once a problem is formalized, Julia offers an </a:t>
            </a:r>
            <a:r>
              <a:rPr lang="en-US" sz="4800" b="1" dirty="0">
                <a:latin typeface="Calibri" panose="020F0502020204030204" pitchFamily="34" charset="0"/>
                <a:cs typeface="Calibri" panose="020F0502020204030204" pitchFamily="34" charset="0"/>
              </a:rPr>
              <a:t>easy-to-use interface </a:t>
            </a:r>
            <a:r>
              <a:rPr lang="en-US" sz="4800" dirty="0">
                <a:latin typeface="Calibri" panose="020F0502020204030204" pitchFamily="34" charset="0"/>
                <a:cs typeface="Calibri" panose="020F0502020204030204" pitchFamily="34" charset="0"/>
              </a:rPr>
              <a:t>that allows us to quickly solve large problems.</a:t>
            </a:r>
          </a:p>
          <a:p>
            <a:r>
              <a:rPr lang="en-US" sz="4800" dirty="0">
                <a:latin typeface="Calibri" panose="020F0502020204030204" pitchFamily="34" charset="0"/>
                <a:cs typeface="Calibri" panose="020F0502020204030204" pitchFamily="34" charset="0"/>
              </a:rPr>
              <a:t>MIO has a </a:t>
            </a:r>
            <a:r>
              <a:rPr lang="en-US" sz="4800" b="1" dirty="0">
                <a:latin typeface="Calibri" panose="020F0502020204030204" pitchFamily="34" charset="0"/>
                <a:cs typeface="Calibri" panose="020F0502020204030204" pitchFamily="34" charset="0"/>
              </a:rPr>
              <a:t>flexible framework </a:t>
            </a:r>
            <a:r>
              <a:rPr lang="en-US" sz="4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3" name="Picture 2">
            <a:extLst>
              <a:ext uri="{FF2B5EF4-FFF2-40B4-BE49-F238E27FC236}">
                <a16:creationId xmlns:a16="http://schemas.microsoft.com/office/drawing/2014/main" id="{E987BCFB-A569-2E4A-8217-6CAA749A4EB6}"/>
              </a:ext>
            </a:extLst>
          </p:cNvPr>
          <p:cNvPicPr>
            <a:picLocks noChangeAspect="1"/>
          </p:cNvPicPr>
          <p:nvPr/>
        </p:nvPicPr>
        <p:blipFill>
          <a:blip r:embed="rId2"/>
          <a:stretch>
            <a:fillRect/>
          </a:stretch>
        </p:blipFill>
        <p:spPr>
          <a:xfrm>
            <a:off x="2518509" y="3837394"/>
            <a:ext cx="4698720" cy="3020606"/>
          </a:xfrm>
          <a:prstGeom prst="rect">
            <a:avLst/>
          </a:prstGeom>
        </p:spPr>
      </p:pic>
      <p:pic>
        <p:nvPicPr>
          <p:cNvPr id="5" name="Picture 4">
            <a:extLst>
              <a:ext uri="{FF2B5EF4-FFF2-40B4-BE49-F238E27FC236}">
                <a16:creationId xmlns:a16="http://schemas.microsoft.com/office/drawing/2014/main" id="{57B9DD95-E35C-284A-96E9-94DAD9AFBBD8}"/>
              </a:ext>
            </a:extLst>
          </p:cNvPr>
          <p:cNvPicPr>
            <a:picLocks noChangeAspect="1"/>
          </p:cNvPicPr>
          <p:nvPr/>
        </p:nvPicPr>
        <p:blipFill>
          <a:blip r:embed="rId3"/>
          <a:stretch>
            <a:fillRect/>
          </a:stretch>
        </p:blipFill>
        <p:spPr>
          <a:xfrm>
            <a:off x="1338752" y="8262534"/>
            <a:ext cx="7058233" cy="2258634"/>
          </a:xfrm>
          <a:prstGeom prst="rect">
            <a:avLst/>
          </a:prstGeom>
        </p:spPr>
      </p:pic>
    </p:spTree>
    <p:extLst>
      <p:ext uri="{BB962C8B-B14F-4D97-AF65-F5344CB8AC3E}">
        <p14:creationId xmlns:p14="http://schemas.microsoft.com/office/powerpoint/2010/main" val="47227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CCDE9-A067-4A4D-A0A1-C546BBEFB2D5}"/>
              </a:ext>
            </a:extLst>
          </p:cNvPr>
          <p:cNvSpPr>
            <a:spLocks noGrp="1"/>
          </p:cNvSpPr>
          <p:nvPr>
            <p:ph type="sldNum" sz="quarter" idx="12"/>
          </p:nvPr>
        </p:nvSpPr>
        <p:spPr/>
        <p:txBody>
          <a:bodyPr/>
          <a:lstStyle/>
          <a:p>
            <a:fld id="{48F63A3B-78C7-47BE-AE5E-E10140E04643}" type="slidenum">
              <a:rPr lang="en-US" smtClean="0"/>
              <a:t>19</a:t>
            </a:fld>
            <a:endParaRPr lang="en-US" dirty="0"/>
          </a:p>
        </p:txBody>
      </p:sp>
      <p:cxnSp>
        <p:nvCxnSpPr>
          <p:cNvPr id="3" name="Straight Connector 2">
            <a:extLst>
              <a:ext uri="{FF2B5EF4-FFF2-40B4-BE49-F238E27FC236}">
                <a16:creationId xmlns:a16="http://schemas.microsoft.com/office/drawing/2014/main" id="{DB0703CD-3155-3B4C-85F8-D090A9028BA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53BF65-C813-E749-A78F-6079C645E14F}"/>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Thank you!</a:t>
            </a:r>
          </a:p>
        </p:txBody>
      </p:sp>
      <p:pic>
        <p:nvPicPr>
          <p:cNvPr id="5" name="Picture 4">
            <a:extLst>
              <a:ext uri="{FF2B5EF4-FFF2-40B4-BE49-F238E27FC236}">
                <a16:creationId xmlns:a16="http://schemas.microsoft.com/office/drawing/2014/main" id="{A0103E96-9E68-AA4D-8367-6DAFF86D2342}"/>
              </a:ext>
            </a:extLst>
          </p:cNvPr>
          <p:cNvPicPr>
            <a:picLocks noChangeAspect="1"/>
          </p:cNvPicPr>
          <p:nvPr/>
        </p:nvPicPr>
        <p:blipFill>
          <a:blip r:embed="rId2"/>
          <a:stretch>
            <a:fillRect/>
          </a:stretch>
        </p:blipFill>
        <p:spPr>
          <a:xfrm>
            <a:off x="8282960" y="7913496"/>
            <a:ext cx="1146788" cy="1146788"/>
          </a:xfrm>
          <a:prstGeom prst="rect">
            <a:avLst/>
          </a:prstGeom>
        </p:spPr>
      </p:pic>
      <p:pic>
        <p:nvPicPr>
          <p:cNvPr id="7" name="Picture 6">
            <a:extLst>
              <a:ext uri="{FF2B5EF4-FFF2-40B4-BE49-F238E27FC236}">
                <a16:creationId xmlns:a16="http://schemas.microsoft.com/office/drawing/2014/main" id="{4FD53FEB-9BAD-3D45-BAE1-647255A80133}"/>
              </a:ext>
            </a:extLst>
          </p:cNvPr>
          <p:cNvPicPr>
            <a:picLocks noChangeAspect="1"/>
          </p:cNvPicPr>
          <p:nvPr/>
        </p:nvPicPr>
        <p:blipFill>
          <a:blip r:embed="rId3"/>
          <a:stretch>
            <a:fillRect/>
          </a:stretch>
        </p:blipFill>
        <p:spPr>
          <a:xfrm>
            <a:off x="8282960" y="9687493"/>
            <a:ext cx="1146788" cy="1146788"/>
          </a:xfrm>
          <a:prstGeom prst="rect">
            <a:avLst/>
          </a:prstGeom>
        </p:spPr>
      </p:pic>
      <p:sp>
        <p:nvSpPr>
          <p:cNvPr id="8" name="Rectangle 7">
            <a:extLst>
              <a:ext uri="{FF2B5EF4-FFF2-40B4-BE49-F238E27FC236}">
                <a16:creationId xmlns:a16="http://schemas.microsoft.com/office/drawing/2014/main" id="{FA743AD7-B095-B54D-8668-8D588F125FE2}"/>
              </a:ext>
            </a:extLst>
          </p:cNvPr>
          <p:cNvSpPr/>
          <p:nvPr/>
        </p:nvSpPr>
        <p:spPr>
          <a:xfrm>
            <a:off x="2374899" y="3395957"/>
            <a:ext cx="19542126"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Slides and code available at:</a:t>
            </a:r>
          </a:p>
          <a:p>
            <a:pPr algn="ctr"/>
            <a:r>
              <a:rPr lang="en-US" sz="4800" dirty="0">
                <a:hlinkClick r:id="rId4"/>
              </a:rPr>
              <a:t>https://github.com/hwiberg/SSAC2020</a:t>
            </a:r>
            <a:r>
              <a:rPr lang="en-US" sz="4800" b="1" dirty="0">
                <a:solidFill>
                  <a:schemeClr val="tx1"/>
                </a:solidFill>
              </a:rPr>
              <a:t> </a:t>
            </a:r>
            <a:endParaRPr lang="en-US" sz="4800" dirty="0">
              <a:solidFill>
                <a:schemeClr val="tx1"/>
              </a:solidFill>
            </a:endParaRPr>
          </a:p>
        </p:txBody>
      </p:sp>
      <p:sp>
        <p:nvSpPr>
          <p:cNvPr id="9" name="TextBox 8">
            <a:extLst>
              <a:ext uri="{FF2B5EF4-FFF2-40B4-BE49-F238E27FC236}">
                <a16:creationId xmlns:a16="http://schemas.microsoft.com/office/drawing/2014/main" id="{2C08E0EC-F462-8947-A355-C711EF1B32BC}"/>
              </a:ext>
            </a:extLst>
          </p:cNvPr>
          <p:cNvSpPr txBox="1"/>
          <p:nvPr/>
        </p:nvSpPr>
        <p:spPr>
          <a:xfrm>
            <a:off x="9908563" y="8163725"/>
            <a:ext cx="3677802" cy="646331"/>
          </a:xfrm>
          <a:prstGeom prst="rect">
            <a:avLst/>
          </a:prstGeom>
          <a:noFill/>
        </p:spPr>
        <p:txBody>
          <a:bodyPr wrap="none" rtlCol="0">
            <a:spAutoFit/>
          </a:bodyPr>
          <a:lstStyle/>
          <a:p>
            <a:r>
              <a:rPr lang="en-US" dirty="0">
                <a:hlinkClick r:id="rId5"/>
              </a:rPr>
              <a:t>hwiberg@mit.edu</a:t>
            </a:r>
            <a:r>
              <a:rPr lang="en-US" dirty="0"/>
              <a:t> </a:t>
            </a:r>
          </a:p>
        </p:txBody>
      </p:sp>
      <p:sp>
        <p:nvSpPr>
          <p:cNvPr id="10" name="TextBox 9">
            <a:extLst>
              <a:ext uri="{FF2B5EF4-FFF2-40B4-BE49-F238E27FC236}">
                <a16:creationId xmlns:a16="http://schemas.microsoft.com/office/drawing/2014/main" id="{862CD918-04E0-CF4A-A3BB-14A7723B1F92}"/>
              </a:ext>
            </a:extLst>
          </p:cNvPr>
          <p:cNvSpPr txBox="1"/>
          <p:nvPr/>
        </p:nvSpPr>
        <p:spPr>
          <a:xfrm>
            <a:off x="9908563" y="9937722"/>
            <a:ext cx="5112362" cy="646331"/>
          </a:xfrm>
          <a:prstGeom prst="rect">
            <a:avLst/>
          </a:prstGeom>
          <a:noFill/>
        </p:spPr>
        <p:txBody>
          <a:bodyPr wrap="none" rtlCol="0">
            <a:spAutoFit/>
          </a:bodyPr>
          <a:lstStyle/>
          <a:p>
            <a:r>
              <a:rPr lang="en-US" dirty="0">
                <a:hlinkClick r:id="rId6"/>
              </a:rPr>
              <a:t>https://hwiberg.github.io/</a:t>
            </a:r>
            <a:endParaRPr lang="en-US" dirty="0"/>
          </a:p>
        </p:txBody>
      </p:sp>
    </p:spTree>
    <p:extLst>
      <p:ext uri="{BB962C8B-B14F-4D97-AF65-F5344CB8AC3E}">
        <p14:creationId xmlns:p14="http://schemas.microsoft.com/office/powerpoint/2010/main" val="265975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4141929"/>
            <a:ext cx="10410812" cy="7930778"/>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14400" indent="-914400">
              <a:buAutoNum type="arabicPeriod"/>
            </a:pPr>
            <a:r>
              <a:rPr lang="en-US" sz="4800" dirty="0">
                <a:latin typeface="Calibri" panose="020F0502020204030204" pitchFamily="34" charset="0"/>
                <a:cs typeface="Calibri" panose="020F0502020204030204" pitchFamily="34" charset="0"/>
              </a:rPr>
              <a:t>Overview of optimization</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How to formulate roster creation as an optimization problem</a:t>
            </a: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implementation in Julia/</a:t>
            </a:r>
            <a:r>
              <a:rPr lang="en-US" sz="4800" dirty="0" err="1">
                <a:latin typeface="Calibri" panose="020F0502020204030204" pitchFamily="34" charset="0"/>
                <a:cs typeface="Calibri" panose="020F0502020204030204" pitchFamily="34" charset="0"/>
              </a:rPr>
              <a:t>JuMP</a:t>
            </a:r>
            <a:endParaRPr lang="en-US" sz="4800" dirty="0">
              <a:latin typeface="Calibri" panose="020F0502020204030204" pitchFamily="34" charset="0"/>
              <a:cs typeface="Calibri" panose="020F0502020204030204" pitchFamily="34" charset="0"/>
            </a:endParaRPr>
          </a:p>
          <a:p>
            <a:pPr marL="914400" indent="-914400">
              <a:buAutoNum type="arabicPeriod"/>
            </a:pPr>
            <a:endParaRPr lang="en-US" sz="4800" dirty="0">
              <a:latin typeface="Calibri" panose="020F0502020204030204" pitchFamily="34" charset="0"/>
              <a:cs typeface="Calibri" panose="020F0502020204030204" pitchFamily="34" charset="0"/>
            </a:endParaRPr>
          </a:p>
          <a:p>
            <a:pPr marL="914400" indent="-914400">
              <a:buAutoNum type="arabicPeriod"/>
            </a:pPr>
            <a:r>
              <a:rPr lang="en-US" sz="4800" dirty="0">
                <a:latin typeface="Calibri" panose="020F0502020204030204" pitchFamily="34" charset="0"/>
                <a:cs typeface="Calibri" panose="020F0502020204030204" pitchFamily="34" charset="0"/>
              </a:rPr>
              <a:t>Model interpretation and takeaways</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Introduction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80F5A47-DE1F-CE4C-802A-6C0F38C15BB9}"/>
              </a:ext>
            </a:extLst>
          </p:cNvPr>
          <p:cNvSpPr/>
          <p:nvPr/>
        </p:nvSpPr>
        <p:spPr>
          <a:xfrm>
            <a:off x="12986658" y="5117180"/>
            <a:ext cx="10410813" cy="348163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Data and code available at:</a:t>
            </a:r>
          </a:p>
          <a:p>
            <a:pPr algn="ctr"/>
            <a:r>
              <a:rPr lang="en-US" sz="4800" dirty="0">
                <a:hlinkClick r:id="rId2"/>
              </a:rPr>
              <a:t>https://github.com/hwiberg/SSAC2020</a:t>
            </a:r>
            <a:r>
              <a:rPr lang="en-US" sz="4800" b="1" dirty="0">
                <a:solidFill>
                  <a:schemeClr val="tx1"/>
                </a:solidFill>
              </a:rPr>
              <a:t> </a:t>
            </a:r>
            <a:endParaRPr lang="en-US" sz="4800" dirty="0">
              <a:solidFill>
                <a:schemeClr val="tx1"/>
              </a:solidFill>
            </a:endParaRPr>
          </a:p>
        </p:txBody>
      </p:sp>
    </p:spTree>
    <p:extLst>
      <p:ext uri="{BB962C8B-B14F-4D97-AF65-F5344CB8AC3E}">
        <p14:creationId xmlns:p14="http://schemas.microsoft.com/office/powerpoint/2010/main" val="184749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9B44D86-4144-504B-B72C-A4AA5C82716F}"/>
              </a:ext>
            </a:extLst>
          </p:cNvPr>
          <p:cNvSpPr txBox="1">
            <a:spLocks/>
          </p:cNvSpPr>
          <p:nvPr/>
        </p:nvSpPr>
        <p:spPr>
          <a:xfrm>
            <a:off x="1162385" y="3333135"/>
            <a:ext cx="10234958" cy="8739572"/>
          </a:xfrm>
          <a:prstGeom prst="rect">
            <a:avLst/>
          </a:prstGeom>
        </p:spPr>
        <p:txBody>
          <a:bodyPr>
            <a:normAutofit fontScale="925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Optimization is a field of mathematics that involves finding the </a:t>
            </a:r>
            <a:r>
              <a:rPr lang="en-US" sz="4800" b="1" dirty="0">
                <a:latin typeface="Calibri" panose="020F0502020204030204" pitchFamily="34" charset="0"/>
                <a:cs typeface="Calibri" panose="020F0502020204030204" pitchFamily="34" charset="0"/>
              </a:rPr>
              <a:t>minimum</a:t>
            </a:r>
            <a:r>
              <a:rPr lang="en-US" sz="4800" dirty="0">
                <a:latin typeface="Calibri" panose="020F0502020204030204" pitchFamily="34" charset="0"/>
                <a:cs typeface="Calibri" panose="020F0502020204030204" pitchFamily="34" charset="0"/>
              </a:rPr>
              <a:t> or the </a:t>
            </a:r>
            <a:r>
              <a:rPr lang="en-US" sz="4800" b="1" dirty="0">
                <a:latin typeface="Calibri" panose="020F0502020204030204" pitchFamily="34" charset="0"/>
                <a:cs typeface="Calibri" panose="020F0502020204030204" pitchFamily="34" charset="0"/>
              </a:rPr>
              <a:t>maximum</a:t>
            </a:r>
            <a:r>
              <a:rPr lang="en-US" sz="4800" dirty="0">
                <a:latin typeface="Calibri" panose="020F0502020204030204" pitchFamily="34" charset="0"/>
                <a:cs typeface="Calibri" panose="020F0502020204030204" pitchFamily="34" charset="0"/>
              </a:rPr>
              <a:t> of a function under constraints.</a:t>
            </a:r>
          </a:p>
          <a:p>
            <a:r>
              <a:rPr lang="en-US" sz="4800" dirty="0">
                <a:latin typeface="Calibri" panose="020F0502020204030204" pitchFamily="34" charset="0"/>
                <a:cs typeface="Calibri" panose="020F0502020204030204" pitchFamily="34" charset="0"/>
              </a:rPr>
              <a:t>Most </a:t>
            </a:r>
            <a:r>
              <a:rPr lang="en-US" sz="4800" b="1" dirty="0">
                <a:latin typeface="Calibri" panose="020F0502020204030204" pitchFamily="34" charset="0"/>
                <a:cs typeface="Calibri" panose="020F0502020204030204" pitchFamily="34" charset="0"/>
              </a:rPr>
              <a:t>problems</a:t>
            </a:r>
            <a:r>
              <a:rPr lang="en-US" sz="4800" dirty="0">
                <a:latin typeface="Calibri" panose="020F0502020204030204" pitchFamily="34" charset="0"/>
                <a:cs typeface="Calibri" panose="020F0502020204030204" pitchFamily="34" charset="0"/>
              </a:rPr>
              <a:t> in real life where there is </a:t>
            </a:r>
            <a:r>
              <a:rPr lang="en-US" sz="4800" b="1" dirty="0">
                <a:latin typeface="Calibri" panose="020F0502020204030204" pitchFamily="34" charset="0"/>
                <a:cs typeface="Calibri" panose="020F0502020204030204" pitchFamily="34" charset="0"/>
              </a:rPr>
              <a:t>uncertainty</a:t>
            </a:r>
            <a:r>
              <a:rPr lang="en-US" sz="4800" dirty="0">
                <a:latin typeface="Calibri" panose="020F0502020204030204" pitchFamily="34" charset="0"/>
                <a:cs typeface="Calibri" panose="020F0502020204030204" pitchFamily="34" charset="0"/>
              </a:rPr>
              <a:t> can be modeled under an optimization framework.</a:t>
            </a:r>
          </a:p>
          <a:p>
            <a:r>
              <a:rPr lang="en-US" sz="4800" b="1" dirty="0">
                <a:latin typeface="Calibri" panose="020F0502020204030204" pitchFamily="34" charset="0"/>
                <a:cs typeface="Calibri" panose="020F0502020204030204" pitchFamily="34" charset="0"/>
              </a:rPr>
              <a:t>Why</a:t>
            </a:r>
            <a:r>
              <a:rPr lang="en-US" sz="4800"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sz="4800" dirty="0">
                <a:latin typeface="Calibri" panose="020F0502020204030204" pitchFamily="34" charset="0"/>
                <a:cs typeface="Calibri" panose="020F0502020204030204" pitchFamily="34" charset="0"/>
              </a:rPr>
              <a:t>Optimization allows us to </a:t>
            </a:r>
            <a:r>
              <a:rPr lang="en-US" sz="4800" b="1" dirty="0">
                <a:latin typeface="Calibri" panose="020F0502020204030204" pitchFamily="34" charset="0"/>
                <a:cs typeface="Calibri" panose="020F0502020204030204" pitchFamily="34" charset="0"/>
              </a:rPr>
              <a:t>formulate these problems mathematically </a:t>
            </a:r>
            <a:r>
              <a:rPr lang="en-US" sz="4800" dirty="0">
                <a:latin typeface="Calibri" panose="020F0502020204030204" pitchFamily="34" charset="0"/>
                <a:cs typeface="Calibri" panose="020F0502020204030204" pitchFamily="34" charset="0"/>
              </a:rPr>
              <a:t>and take a </a:t>
            </a:r>
            <a:r>
              <a:rPr lang="en-US" sz="4800" b="1" dirty="0">
                <a:latin typeface="Calibri" panose="020F0502020204030204" pitchFamily="34" charset="0"/>
                <a:cs typeface="Calibri" panose="020F0502020204030204" pitchFamily="34" charset="0"/>
              </a:rPr>
              <a:t>data-driven approach </a:t>
            </a:r>
            <a:r>
              <a:rPr lang="en-US" sz="4800" dirty="0">
                <a:latin typeface="Calibri" panose="020F0502020204030204" pitchFamily="34" charset="0"/>
                <a:cs typeface="Calibri" panose="020F0502020204030204" pitchFamily="34" charset="0"/>
              </a:rPr>
              <a:t>to decision-making</a:t>
            </a:r>
            <a:r>
              <a:rPr lang="en-US" sz="4800" b="1" dirty="0">
                <a:latin typeface="Calibri" panose="020F0502020204030204" pitchFamily="34" charset="0"/>
                <a:cs typeface="Calibri" panose="020F0502020204030204" pitchFamily="34" charset="0"/>
              </a:rPr>
              <a:t>.</a:t>
            </a:r>
            <a:endParaRPr lang="en-US" sz="4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FAC6668C-9EA1-C441-8B67-FAA5BB87A619}"/>
              </a:ext>
            </a:extLst>
          </p:cNvPr>
          <p:cNvSpPr txBox="1">
            <a:spLocks/>
          </p:cNvSpPr>
          <p:nvPr/>
        </p:nvSpPr>
        <p:spPr>
          <a:xfrm>
            <a:off x="12986658" y="3333134"/>
            <a:ext cx="10615110" cy="8054387"/>
          </a:xfrm>
          <a:prstGeom prst="rect">
            <a:avLst/>
          </a:prstGeom>
        </p:spPr>
        <p:txBody>
          <a:bodyPr vert="horz" lIns="182880" tIns="91440" rIns="182880" bIns="9144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2064"/>
              </a:spcBef>
              <a:spcAft>
                <a:spcPts val="2400"/>
              </a:spcAft>
              <a:buNone/>
            </a:pPr>
            <a:r>
              <a:rPr lang="en-US" sz="4400" b="1" dirty="0">
                <a:solidFill>
                  <a:schemeClr val="tx1"/>
                </a:solidFill>
                <a:latin typeface="Calibri" panose="020F0502020204030204" pitchFamily="34" charset="0"/>
                <a:cs typeface="Calibri" panose="020F0502020204030204" pitchFamily="34" charset="0"/>
              </a:rPr>
              <a:t>Examples:</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“How should we schedule games to:</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primetime viewership?</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minimize team travel distances?</a:t>
            </a:r>
          </a:p>
          <a:p>
            <a:pPr marL="594000" lvl="2"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 maximize rivalries at end of season?”</a:t>
            </a:r>
          </a:p>
          <a:p>
            <a:pPr marL="0" indent="0">
              <a:spcBef>
                <a:spcPts val="2064"/>
              </a:spcBef>
              <a:spcAft>
                <a:spcPts val="2400"/>
              </a:spcAft>
              <a:buNone/>
            </a:pPr>
            <a:r>
              <a:rPr lang="en-US" sz="4400" dirty="0">
                <a:solidFill>
                  <a:schemeClr val="tx1"/>
                </a:solidFill>
                <a:latin typeface="Calibri" panose="020F0502020204030204" pitchFamily="34" charset="0"/>
                <a:cs typeface="Calibri" panose="020F0502020204030204" pitchFamily="34" charset="0"/>
              </a:rPr>
              <a:t>“Who should I include on my team roster to maximize team performance?”</a:t>
            </a:r>
          </a:p>
        </p:txBody>
      </p:sp>
      <p:sp>
        <p:nvSpPr>
          <p:cNvPr id="10" name="Rectangle 9">
            <a:extLst>
              <a:ext uri="{FF2B5EF4-FFF2-40B4-BE49-F238E27FC236}">
                <a16:creationId xmlns:a16="http://schemas.microsoft.com/office/drawing/2014/main" id="{E0DBD208-B474-624E-8FAB-D83DE9F35410}"/>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What is optimization?</a:t>
            </a:r>
          </a:p>
        </p:txBody>
      </p:sp>
      <p:cxnSp>
        <p:nvCxnSpPr>
          <p:cNvPr id="17" name="Straight Connector 16">
            <a:extLst>
              <a:ext uri="{FF2B5EF4-FFF2-40B4-BE49-F238E27FC236}">
                <a16:creationId xmlns:a16="http://schemas.microsoft.com/office/drawing/2014/main" id="{30B29DE1-7C59-F440-BC83-37913EE9773F}"/>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64E0C0-4737-8543-97C3-7F2E63C7B11C}"/>
              </a:ext>
            </a:extLst>
          </p:cNvPr>
          <p:cNvCxnSpPr/>
          <p:nvPr/>
        </p:nvCxnSpPr>
        <p:spPr>
          <a:xfrm>
            <a:off x="12192000" y="2647950"/>
            <a:ext cx="0" cy="9424757"/>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532C870E-6C6F-8343-A09B-3ACD08D926D9}"/>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6797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C3630CD-CB3E-734A-B958-7FF90C1C0BF6}"/>
              </a:ext>
            </a:extLst>
          </p:cNvPr>
          <p:cNvSpPr txBox="1">
            <a:spLocks/>
          </p:cNvSpPr>
          <p:nvPr/>
        </p:nvSpPr>
        <p:spPr>
          <a:xfrm>
            <a:off x="1162386" y="2860790"/>
            <a:ext cx="22059230" cy="7356606"/>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t>Let’s break down one of the previous statements: </a:t>
            </a:r>
          </a:p>
          <a:p>
            <a:pPr marL="0" indent="0" algn="ctr">
              <a:buFont typeface="Arial" panose="020B0604020202020204" pitchFamily="34" charset="0"/>
              <a:buNone/>
            </a:pPr>
            <a:r>
              <a:rPr lang="en-US" sz="4400" b="1" dirty="0"/>
              <a:t>“</a:t>
            </a:r>
            <a:r>
              <a:rPr lang="en-US" sz="4800" b="1" dirty="0">
                <a:latin typeface="Calibri" panose="020F0502020204030204" pitchFamily="34" charset="0"/>
                <a:cs typeface="Calibri" panose="020F0502020204030204" pitchFamily="34" charset="0"/>
              </a:rPr>
              <a:t>Who should I include on my team roster to maximize team performance?</a:t>
            </a:r>
            <a:r>
              <a:rPr lang="en-US" sz="4400" b="1" dirty="0"/>
              <a:t>”</a:t>
            </a:r>
          </a:p>
          <a:p>
            <a:pPr marL="0" indent="0">
              <a:buFont typeface="Arial" panose="020B0604020202020204" pitchFamily="34" charset="0"/>
              <a:buNone/>
            </a:pPr>
            <a:endParaRPr lang="en-US" sz="4400" dirty="0"/>
          </a:p>
        </p:txBody>
      </p:sp>
      <p:sp>
        <p:nvSpPr>
          <p:cNvPr id="3" name="Rectangle 2">
            <a:extLst>
              <a:ext uri="{FF2B5EF4-FFF2-40B4-BE49-F238E27FC236}">
                <a16:creationId xmlns:a16="http://schemas.microsoft.com/office/drawing/2014/main" id="{2BB9D803-9FEE-5940-984D-646BDA4CE507}"/>
              </a:ext>
            </a:extLst>
          </p:cNvPr>
          <p:cNvSpPr/>
          <p:nvPr/>
        </p:nvSpPr>
        <p:spPr>
          <a:xfrm>
            <a:off x="14335432" y="4706518"/>
            <a:ext cx="8145759"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For each candidate player, decide whether or not to include them on the team.</a:t>
            </a:r>
          </a:p>
        </p:txBody>
      </p:sp>
      <p:sp>
        <p:nvSpPr>
          <p:cNvPr id="4" name="Rectangle 3">
            <a:extLst>
              <a:ext uri="{FF2B5EF4-FFF2-40B4-BE49-F238E27FC236}">
                <a16:creationId xmlns:a16="http://schemas.microsoft.com/office/drawing/2014/main" id="{2984C07C-BDBB-E143-9C5D-C71CAF7D4315}"/>
              </a:ext>
            </a:extLst>
          </p:cNvPr>
          <p:cNvSpPr/>
          <p:nvPr/>
        </p:nvSpPr>
        <p:spPr>
          <a:xfrm>
            <a:off x="14335430" y="7016050"/>
            <a:ext cx="8145759" cy="215029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Maximize team performance.</a:t>
            </a:r>
          </a:p>
        </p:txBody>
      </p:sp>
      <p:sp>
        <p:nvSpPr>
          <p:cNvPr id="5" name="Rectangle 4">
            <a:extLst>
              <a:ext uri="{FF2B5EF4-FFF2-40B4-BE49-F238E27FC236}">
                <a16:creationId xmlns:a16="http://schemas.microsoft.com/office/drawing/2014/main" id="{07645C91-8B51-ED46-9EF3-63184ACD21A4}"/>
              </a:ext>
            </a:extLst>
          </p:cNvPr>
          <p:cNvSpPr/>
          <p:nvPr/>
        </p:nvSpPr>
        <p:spPr>
          <a:xfrm>
            <a:off x="14335432" y="9305018"/>
            <a:ext cx="8145759" cy="2155369"/>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4200" dirty="0">
                <a:solidFill>
                  <a:schemeClr val="tx1"/>
                </a:solidFill>
              </a:rPr>
              <a:t>Team must obey size restriction and have a sufficient mix of positions.</a:t>
            </a:r>
          </a:p>
        </p:txBody>
      </p:sp>
      <p:sp>
        <p:nvSpPr>
          <p:cNvPr id="6" name="Pentagon 5">
            <a:extLst>
              <a:ext uri="{FF2B5EF4-FFF2-40B4-BE49-F238E27FC236}">
                <a16:creationId xmlns:a16="http://schemas.microsoft.com/office/drawing/2014/main" id="{720563DB-4B94-3240-BB6D-930E37341E5F}"/>
              </a:ext>
            </a:extLst>
          </p:cNvPr>
          <p:cNvSpPr/>
          <p:nvPr/>
        </p:nvSpPr>
        <p:spPr>
          <a:xfrm>
            <a:off x="4982182" y="470262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4200" dirty="0"/>
              <a:t>What are the decisions that we are trying to make?</a:t>
            </a:r>
          </a:p>
        </p:txBody>
      </p:sp>
      <p:sp>
        <p:nvSpPr>
          <p:cNvPr id="7" name="Pentagon 6">
            <a:extLst>
              <a:ext uri="{FF2B5EF4-FFF2-40B4-BE49-F238E27FC236}">
                <a16:creationId xmlns:a16="http://schemas.microsoft.com/office/drawing/2014/main" id="{9136640D-9601-5645-AE63-2B478A672DBF}"/>
              </a:ext>
            </a:extLst>
          </p:cNvPr>
          <p:cNvSpPr/>
          <p:nvPr/>
        </p:nvSpPr>
        <p:spPr>
          <a:xfrm>
            <a:off x="1460541" y="4701692"/>
            <a:ext cx="4104210"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Decision Variables</a:t>
            </a:r>
          </a:p>
        </p:txBody>
      </p:sp>
      <p:sp>
        <p:nvSpPr>
          <p:cNvPr id="8" name="Pentagon 7">
            <a:extLst>
              <a:ext uri="{FF2B5EF4-FFF2-40B4-BE49-F238E27FC236}">
                <a16:creationId xmlns:a16="http://schemas.microsoft.com/office/drawing/2014/main" id="{C607B5AF-9D77-D24A-A8CE-F75DAB233B88}"/>
              </a:ext>
            </a:extLst>
          </p:cNvPr>
          <p:cNvSpPr/>
          <p:nvPr/>
        </p:nvSpPr>
        <p:spPr>
          <a:xfrm>
            <a:off x="4982182" y="930501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are the logical constraints that must be obeyed in any proposed solution?</a:t>
            </a:r>
          </a:p>
        </p:txBody>
      </p:sp>
      <p:sp>
        <p:nvSpPr>
          <p:cNvPr id="9" name="Pentagon 8">
            <a:extLst>
              <a:ext uri="{FF2B5EF4-FFF2-40B4-BE49-F238E27FC236}">
                <a16:creationId xmlns:a16="http://schemas.microsoft.com/office/drawing/2014/main" id="{915F8149-693C-434D-A9F6-5413A6E6867B}"/>
              </a:ext>
            </a:extLst>
          </p:cNvPr>
          <p:cNvSpPr/>
          <p:nvPr/>
        </p:nvSpPr>
        <p:spPr>
          <a:xfrm>
            <a:off x="4982182" y="7010969"/>
            <a:ext cx="10276437"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4200" dirty="0"/>
              <a:t>What objective do we want to maximize (or minimize), as a function of our decision variables?</a:t>
            </a:r>
          </a:p>
        </p:txBody>
      </p:sp>
      <p:sp>
        <p:nvSpPr>
          <p:cNvPr id="10" name="Pentagon 9">
            <a:extLst>
              <a:ext uri="{FF2B5EF4-FFF2-40B4-BE49-F238E27FC236}">
                <a16:creationId xmlns:a16="http://schemas.microsoft.com/office/drawing/2014/main" id="{F6AF8B2F-615B-664A-B857-72E32E525F08}"/>
              </a:ext>
            </a:extLst>
          </p:cNvPr>
          <p:cNvSpPr/>
          <p:nvPr/>
        </p:nvSpPr>
        <p:spPr>
          <a:xfrm>
            <a:off x="1460541" y="7010349"/>
            <a:ext cx="4104210"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Problem Objective</a:t>
            </a:r>
          </a:p>
        </p:txBody>
      </p:sp>
      <p:sp>
        <p:nvSpPr>
          <p:cNvPr id="11" name="Pentagon 10">
            <a:extLst>
              <a:ext uri="{FF2B5EF4-FFF2-40B4-BE49-F238E27FC236}">
                <a16:creationId xmlns:a16="http://schemas.microsoft.com/office/drawing/2014/main" id="{B32AAC63-25B5-4046-8335-A081032EB26A}"/>
              </a:ext>
            </a:extLst>
          </p:cNvPr>
          <p:cNvSpPr/>
          <p:nvPr/>
        </p:nvSpPr>
        <p:spPr>
          <a:xfrm>
            <a:off x="1460541" y="9309397"/>
            <a:ext cx="4104210"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200" b="1" dirty="0">
                <a:solidFill>
                  <a:prstClr val="white"/>
                </a:solidFill>
              </a:rPr>
              <a:t>Constraints</a:t>
            </a:r>
          </a:p>
        </p:txBody>
      </p:sp>
      <p:sp>
        <p:nvSpPr>
          <p:cNvPr id="12" name="Rectangle 11">
            <a:extLst>
              <a:ext uri="{FF2B5EF4-FFF2-40B4-BE49-F238E27FC236}">
                <a16:creationId xmlns:a16="http://schemas.microsoft.com/office/drawing/2014/main" id="{F3B1DEA7-DE62-3B48-9D01-078987A1461C}"/>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Objective, decisions, and constraints</a:t>
            </a:r>
          </a:p>
        </p:txBody>
      </p:sp>
      <p:cxnSp>
        <p:nvCxnSpPr>
          <p:cNvPr id="13" name="Straight Connector 12">
            <a:extLst>
              <a:ext uri="{FF2B5EF4-FFF2-40B4-BE49-F238E27FC236}">
                <a16:creationId xmlns:a16="http://schemas.microsoft.com/office/drawing/2014/main" id="{F80BAD1E-3D9C-BB44-A1C0-F0DAA86F092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1E1C1B-BF59-0142-AB36-C42BE3D3339C}"/>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2"/>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45905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F26D2A-ADE8-0045-9454-21F52F1D6AA9}"/>
              </a:ext>
            </a:extLst>
          </p:cNvPr>
          <p:cNvSpPr txBox="1">
            <a:spLocks/>
          </p:cNvSpPr>
          <p:nvPr/>
        </p:nvSpPr>
        <p:spPr>
          <a:xfrm>
            <a:off x="1420860" y="2801206"/>
            <a:ext cx="21172920" cy="931414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Calibri" panose="020F0502020204030204" pitchFamily="34" charset="0"/>
                <a:cs typeface="Calibri" panose="020F0502020204030204" pitchFamily="34" charset="0"/>
              </a:rPr>
              <a:t>We use </a:t>
            </a:r>
            <a:r>
              <a:rPr lang="en-US" sz="4800" b="1" dirty="0">
                <a:latin typeface="Calibri" panose="020F0502020204030204" pitchFamily="34" charset="0"/>
                <a:cs typeface="Calibri" panose="020F0502020204030204" pitchFamily="34" charset="0"/>
              </a:rPr>
              <a:t>solvers:</a:t>
            </a:r>
          </a:p>
          <a:p>
            <a:r>
              <a:rPr lang="en-US" sz="4800" dirty="0">
                <a:latin typeface="Calibri" panose="020F0502020204030204" pitchFamily="34" charset="0"/>
                <a:cs typeface="Calibri" panose="020F0502020204030204" pitchFamily="34" charset="0"/>
              </a:rPr>
              <a:t>They are software packages;</a:t>
            </a:r>
          </a:p>
          <a:p>
            <a:r>
              <a:rPr lang="en-US" sz="4800" dirty="0">
                <a:latin typeface="Calibri" panose="020F0502020204030204" pitchFamily="34" charset="0"/>
                <a:cs typeface="Calibri" panose="020F0502020204030204" pitchFamily="34" charset="0"/>
              </a:rPr>
              <a:t>They incorporate one or more algorithms;</a:t>
            </a:r>
          </a:p>
          <a:p>
            <a:r>
              <a:rPr lang="en-US" sz="4800" dirty="0">
                <a:latin typeface="Calibri" panose="020F0502020204030204" pitchFamily="34" charset="0"/>
                <a:cs typeface="Calibri" panose="020F0502020204030204" pitchFamily="34" charset="0"/>
              </a:rPr>
              <a:t>They can find solutions to one or more types of problems.</a:t>
            </a:r>
          </a:p>
        </p:txBody>
      </p:sp>
      <p:pic>
        <p:nvPicPr>
          <p:cNvPr id="3" name="Picture 2">
            <a:extLst>
              <a:ext uri="{FF2B5EF4-FFF2-40B4-BE49-F238E27FC236}">
                <a16:creationId xmlns:a16="http://schemas.microsoft.com/office/drawing/2014/main" id="{6F64C6E9-9CD2-9145-995F-02A92E918D17}"/>
              </a:ext>
            </a:extLst>
          </p:cNvPr>
          <p:cNvPicPr>
            <a:picLocks noChangeAspect="1"/>
          </p:cNvPicPr>
          <p:nvPr/>
        </p:nvPicPr>
        <p:blipFill>
          <a:blip r:embed="rId2"/>
          <a:stretch>
            <a:fillRect/>
          </a:stretch>
        </p:blipFill>
        <p:spPr>
          <a:xfrm>
            <a:off x="13574468" y="9033176"/>
            <a:ext cx="2438172" cy="2438172"/>
          </a:xfrm>
          <a:prstGeom prst="rect">
            <a:avLst/>
          </a:prstGeom>
        </p:spPr>
      </p:pic>
      <p:pic>
        <p:nvPicPr>
          <p:cNvPr id="4" name="Picture 3">
            <a:extLst>
              <a:ext uri="{FF2B5EF4-FFF2-40B4-BE49-F238E27FC236}">
                <a16:creationId xmlns:a16="http://schemas.microsoft.com/office/drawing/2014/main" id="{42991227-A33A-D44F-ADD0-29B5AC30DBE3}"/>
              </a:ext>
            </a:extLst>
          </p:cNvPr>
          <p:cNvPicPr>
            <a:picLocks noChangeAspect="1"/>
          </p:cNvPicPr>
          <p:nvPr/>
        </p:nvPicPr>
        <p:blipFill>
          <a:blip r:embed="rId3"/>
          <a:stretch>
            <a:fillRect/>
          </a:stretch>
        </p:blipFill>
        <p:spPr>
          <a:xfrm>
            <a:off x="7851272" y="9156948"/>
            <a:ext cx="2356180" cy="2356180"/>
          </a:xfrm>
          <a:prstGeom prst="rect">
            <a:avLst/>
          </a:prstGeom>
        </p:spPr>
      </p:pic>
      <p:pic>
        <p:nvPicPr>
          <p:cNvPr id="5" name="Picture 4">
            <a:extLst>
              <a:ext uri="{FF2B5EF4-FFF2-40B4-BE49-F238E27FC236}">
                <a16:creationId xmlns:a16="http://schemas.microsoft.com/office/drawing/2014/main" id="{7CA4827A-7740-984E-B57F-B49AC4D43DC2}"/>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6" name="Picture 5">
            <a:extLst>
              <a:ext uri="{FF2B5EF4-FFF2-40B4-BE49-F238E27FC236}">
                <a16:creationId xmlns:a16="http://schemas.microsoft.com/office/drawing/2014/main" id="{A88A48D4-3CD1-6B4B-94DD-6D8C19B9FE00}"/>
              </a:ext>
            </a:extLst>
          </p:cNvPr>
          <p:cNvPicPr>
            <a:picLocks noChangeAspect="1"/>
          </p:cNvPicPr>
          <p:nvPr/>
        </p:nvPicPr>
        <p:blipFill>
          <a:blip r:embed="rId5"/>
          <a:stretch>
            <a:fillRect/>
          </a:stretch>
        </p:blipFill>
        <p:spPr>
          <a:xfrm>
            <a:off x="19374688" y="9187920"/>
            <a:ext cx="2325208" cy="2325208"/>
          </a:xfrm>
          <a:prstGeom prst="rect">
            <a:avLst/>
          </a:prstGeom>
        </p:spPr>
      </p:pic>
      <p:sp>
        <p:nvSpPr>
          <p:cNvPr id="7" name="Right Arrow 6">
            <a:extLst>
              <a:ext uri="{FF2B5EF4-FFF2-40B4-BE49-F238E27FC236}">
                <a16:creationId xmlns:a16="http://schemas.microsoft.com/office/drawing/2014/main" id="{73E1D6F0-70EE-2148-9867-90F8BF56F807}"/>
              </a:ext>
            </a:extLst>
          </p:cNvPr>
          <p:cNvSpPr/>
          <p:nvPr/>
        </p:nvSpPr>
        <p:spPr>
          <a:xfrm>
            <a:off x="4996237" y="9866387"/>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8" name="Right Arrow 7">
            <a:extLst>
              <a:ext uri="{FF2B5EF4-FFF2-40B4-BE49-F238E27FC236}">
                <a16:creationId xmlns:a16="http://schemas.microsoft.com/office/drawing/2014/main" id="{2C09498D-019E-DE4D-BEF3-8CD97D9C1166}"/>
              </a:ext>
            </a:extLst>
          </p:cNvPr>
          <p:cNvSpPr/>
          <p:nvPr/>
        </p:nvSpPr>
        <p:spPr>
          <a:xfrm>
            <a:off x="10719433" y="9824771"/>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9" name="TextBox 8">
            <a:extLst>
              <a:ext uri="{FF2B5EF4-FFF2-40B4-BE49-F238E27FC236}">
                <a16:creationId xmlns:a16="http://schemas.microsoft.com/office/drawing/2014/main" id="{D32840B1-C37E-4349-874C-6B845C55CA8E}"/>
              </a:ext>
            </a:extLst>
          </p:cNvPr>
          <p:cNvSpPr txBox="1"/>
          <p:nvPr/>
        </p:nvSpPr>
        <p:spPr>
          <a:xfrm>
            <a:off x="2085276" y="7750154"/>
            <a:ext cx="2318007" cy="707886"/>
          </a:xfrm>
          <a:prstGeom prst="rect">
            <a:avLst/>
          </a:prstGeom>
          <a:noFill/>
        </p:spPr>
        <p:txBody>
          <a:bodyPr wrap="none" rtlCol="0">
            <a:spAutoFit/>
          </a:bodyPr>
          <a:lstStyle/>
          <a:p>
            <a:pPr algn="ctr"/>
            <a:r>
              <a:rPr lang="en-US" sz="4000" dirty="0"/>
              <a:t>I. Problem</a:t>
            </a:r>
          </a:p>
        </p:txBody>
      </p:sp>
      <p:sp>
        <p:nvSpPr>
          <p:cNvPr id="10" name="TextBox 9">
            <a:extLst>
              <a:ext uri="{FF2B5EF4-FFF2-40B4-BE49-F238E27FC236}">
                <a16:creationId xmlns:a16="http://schemas.microsoft.com/office/drawing/2014/main" id="{3F05160F-08C3-594C-92DE-9C5A56C72930}"/>
              </a:ext>
            </a:extLst>
          </p:cNvPr>
          <p:cNvSpPr txBox="1"/>
          <p:nvPr/>
        </p:nvSpPr>
        <p:spPr>
          <a:xfrm>
            <a:off x="7141030" y="7488544"/>
            <a:ext cx="3941982" cy="1323439"/>
          </a:xfrm>
          <a:prstGeom prst="rect">
            <a:avLst/>
          </a:prstGeom>
          <a:noFill/>
        </p:spPr>
        <p:txBody>
          <a:bodyPr wrap="square" rtlCol="0">
            <a:spAutoFit/>
          </a:bodyPr>
          <a:lstStyle/>
          <a:p>
            <a:pPr algn="ctr"/>
            <a:r>
              <a:rPr lang="en-US" sz="4000" dirty="0"/>
              <a:t>II. Mathematical Formulation</a:t>
            </a:r>
          </a:p>
        </p:txBody>
      </p:sp>
      <p:sp>
        <p:nvSpPr>
          <p:cNvPr id="11" name="TextBox 10">
            <a:extLst>
              <a:ext uri="{FF2B5EF4-FFF2-40B4-BE49-F238E27FC236}">
                <a16:creationId xmlns:a16="http://schemas.microsoft.com/office/drawing/2014/main" id="{4634D483-46DA-ED40-AF4C-7C2868284CB0}"/>
              </a:ext>
            </a:extLst>
          </p:cNvPr>
          <p:cNvSpPr txBox="1"/>
          <p:nvPr/>
        </p:nvSpPr>
        <p:spPr>
          <a:xfrm>
            <a:off x="13624676" y="7750154"/>
            <a:ext cx="2387964" cy="707886"/>
          </a:xfrm>
          <a:prstGeom prst="rect">
            <a:avLst/>
          </a:prstGeom>
          <a:noFill/>
        </p:spPr>
        <p:txBody>
          <a:bodyPr wrap="square" rtlCol="0">
            <a:spAutoFit/>
          </a:bodyPr>
          <a:lstStyle/>
          <a:p>
            <a:pPr algn="ctr"/>
            <a:r>
              <a:rPr lang="en-US" sz="4000" dirty="0"/>
              <a:t>III. Solver</a:t>
            </a:r>
          </a:p>
        </p:txBody>
      </p:sp>
      <p:sp>
        <p:nvSpPr>
          <p:cNvPr id="12" name="TextBox 11">
            <a:extLst>
              <a:ext uri="{FF2B5EF4-FFF2-40B4-BE49-F238E27FC236}">
                <a16:creationId xmlns:a16="http://schemas.microsoft.com/office/drawing/2014/main" id="{1435D7CB-DA09-F64B-BA51-F9945E939B1A}"/>
              </a:ext>
            </a:extLst>
          </p:cNvPr>
          <p:cNvSpPr txBox="1"/>
          <p:nvPr/>
        </p:nvSpPr>
        <p:spPr>
          <a:xfrm>
            <a:off x="19374688" y="7750154"/>
            <a:ext cx="2896510" cy="707886"/>
          </a:xfrm>
          <a:prstGeom prst="rect">
            <a:avLst/>
          </a:prstGeom>
          <a:noFill/>
        </p:spPr>
        <p:txBody>
          <a:bodyPr wrap="square" rtlCol="0">
            <a:spAutoFit/>
          </a:bodyPr>
          <a:lstStyle/>
          <a:p>
            <a:pPr algn="ctr"/>
            <a:r>
              <a:rPr lang="en-US" sz="4000" dirty="0"/>
              <a:t>IV. Solution</a:t>
            </a:r>
          </a:p>
        </p:txBody>
      </p:sp>
      <p:sp>
        <p:nvSpPr>
          <p:cNvPr id="13" name="Rectangle 12">
            <a:extLst>
              <a:ext uri="{FF2B5EF4-FFF2-40B4-BE49-F238E27FC236}">
                <a16:creationId xmlns:a16="http://schemas.microsoft.com/office/drawing/2014/main" id="{332BD281-F6A0-804C-B6BA-E291D7991399}"/>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How do we solve these problems?</a:t>
            </a:r>
          </a:p>
        </p:txBody>
      </p:sp>
      <p:cxnSp>
        <p:nvCxnSpPr>
          <p:cNvPr id="14" name="Straight Connector 13">
            <a:extLst>
              <a:ext uri="{FF2B5EF4-FFF2-40B4-BE49-F238E27FC236}">
                <a16:creationId xmlns:a16="http://schemas.microsoft.com/office/drawing/2014/main" id="{07590C67-13B1-C949-82FC-1E48DC0F68B9}"/>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15" name="Right Arrow 14">
            <a:extLst>
              <a:ext uri="{FF2B5EF4-FFF2-40B4-BE49-F238E27FC236}">
                <a16:creationId xmlns:a16="http://schemas.microsoft.com/office/drawing/2014/main" id="{FC1094F9-5EC8-FC4D-B29C-2EA745961810}"/>
              </a:ext>
            </a:extLst>
          </p:cNvPr>
          <p:cNvSpPr/>
          <p:nvPr/>
        </p:nvSpPr>
        <p:spPr>
          <a:xfrm>
            <a:off x="16524621" y="9830014"/>
            <a:ext cx="2338086" cy="525754"/>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rgbClr val="234745"/>
              </a:solidFill>
            </a:endParaRPr>
          </a:p>
        </p:txBody>
      </p:sp>
      <p:sp>
        <p:nvSpPr>
          <p:cNvPr id="16" name="Rectangle 15">
            <a:extLst>
              <a:ext uri="{FF2B5EF4-FFF2-40B4-BE49-F238E27FC236}">
                <a16:creationId xmlns:a16="http://schemas.microsoft.com/office/drawing/2014/main" id="{455723CD-C367-8941-AA69-68946EEFDACA}"/>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6"/>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299272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1162386" y="2743200"/>
            <a:ext cx="12081666" cy="956848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4800">
                <a:latin typeface="Calibri" panose="020F0502020204030204" pitchFamily="34" charset="0"/>
                <a:cs typeface="Calibri" panose="020F0502020204030204" pitchFamily="34" charset="0"/>
              </a:rPr>
              <a:t>Many general purpose </a:t>
            </a:r>
            <a:r>
              <a:rPr lang="en-US" sz="4800" b="1">
                <a:latin typeface="Calibri" panose="020F0502020204030204" pitchFamily="34" charset="0"/>
                <a:cs typeface="Calibri" panose="020F0502020204030204" pitchFamily="34" charset="0"/>
              </a:rPr>
              <a:t>solvers</a:t>
            </a:r>
            <a:r>
              <a:rPr lang="en-US" sz="4800">
                <a:latin typeface="Calibri" panose="020F0502020204030204" pitchFamily="34" charset="0"/>
                <a:cs typeface="Calibri" panose="020F0502020204030204" pitchFamily="34" charset="0"/>
              </a:rPr>
              <a:t> are available:</a:t>
            </a:r>
          </a:p>
          <a:p>
            <a:pPr lvl="1"/>
            <a:r>
              <a:rPr lang="en-US">
                <a:latin typeface="Calibri" panose="020F0502020204030204" pitchFamily="34" charset="0"/>
                <a:cs typeface="Calibri" panose="020F0502020204030204" pitchFamily="34" charset="0"/>
              </a:rPr>
              <a:t>CPLEX, Gurobi, GLPK, COIN-OR</a:t>
            </a:r>
          </a:p>
          <a:p>
            <a:r>
              <a:rPr lang="en-US" sz="4800">
                <a:latin typeface="Calibri" panose="020F0502020204030204" pitchFamily="34" charset="0"/>
                <a:cs typeface="Calibri" panose="020F0502020204030204" pitchFamily="34" charset="0"/>
              </a:rPr>
              <a:t>In the past 30 years, the speed of integer optimization solvers has increased by a factor of </a:t>
            </a:r>
            <a:r>
              <a:rPr lang="en-US" sz="4800" b="1">
                <a:latin typeface="Calibri" panose="020F0502020204030204" pitchFamily="34" charset="0"/>
                <a:cs typeface="Calibri" panose="020F0502020204030204" pitchFamily="34" charset="0"/>
              </a:rPr>
              <a:t>3 trillion times!.</a:t>
            </a:r>
          </a:p>
          <a:p>
            <a:pPr lvl="1"/>
            <a:r>
              <a:rPr lang="en-US">
                <a:latin typeface="Calibri" panose="020F0502020204030204" pitchFamily="34" charset="0"/>
                <a:cs typeface="Calibri" panose="020F0502020204030204" pitchFamily="34" charset="0"/>
              </a:rPr>
              <a:t>This doesn’t include increasing speed of computers.</a:t>
            </a:r>
            <a:endParaRPr lang="en-US" b="1">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4800" b="1">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4800" b="1">
                <a:latin typeface="Calibri" panose="020F0502020204030204" pitchFamily="34" charset="0"/>
                <a:cs typeface="Calibri" panose="020F0502020204030204" pitchFamily="34" charset="0"/>
              </a:rPr>
              <a:t>A problem that can be solved in 1 second today took 71000 years to solve 30 years ago!</a:t>
            </a:r>
            <a:endParaRPr lang="en-US" sz="48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14692087" y="6528875"/>
            <a:ext cx="3092734" cy="1237094"/>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15182035" y="8218246"/>
            <a:ext cx="5760866" cy="2536024"/>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18506685" y="4391291"/>
            <a:ext cx="2922402" cy="29224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Recent Speedups in MIO</a:t>
            </a:r>
          </a:p>
        </p:txBody>
      </p:sp>
      <p:cxnSp>
        <p:nvCxnSpPr>
          <p:cNvPr id="16" name="Straight Connector 15">
            <a:extLst>
              <a:ext uri="{FF2B5EF4-FFF2-40B4-BE49-F238E27FC236}">
                <a16:creationId xmlns:a16="http://schemas.microsoft.com/office/drawing/2014/main" id="{5C1E7296-CAFC-6C41-A24C-76462C8D5050}"/>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1E4472-B07C-944F-AD7B-1DAEE7A8C712}"/>
              </a:ext>
            </a:extLst>
          </p:cNvPr>
          <p:cNvSpPr/>
          <p:nvPr/>
        </p:nvSpPr>
        <p:spPr>
          <a:xfrm>
            <a:off x="16630650" y="11802787"/>
            <a:ext cx="6971118" cy="1429989"/>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tx1"/>
                </a:solidFill>
              </a:rPr>
              <a:t>Data and code available at:</a:t>
            </a:r>
          </a:p>
          <a:p>
            <a:pPr algn="ctr"/>
            <a:r>
              <a:rPr lang="en-US" sz="3200" dirty="0">
                <a:hlinkClick r:id="rId5"/>
              </a:rPr>
              <a:t>https://github.com/hwiberg/SSAC2020</a:t>
            </a:r>
            <a:r>
              <a:rPr lang="en-US" sz="3200" b="1" dirty="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3529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4839-E656-564B-BE43-958B1390CA54}"/>
              </a:ext>
            </a:extLst>
          </p:cNvPr>
          <p:cNvSpPr>
            <a:spLocks noGrp="1"/>
          </p:cNvSpPr>
          <p:nvPr>
            <p:ph type="title"/>
          </p:nvPr>
        </p:nvSpPr>
        <p:spPr>
          <a:xfrm>
            <a:off x="1676400" y="6129565"/>
            <a:ext cx="21031200" cy="2651126"/>
          </a:xfrm>
        </p:spPr>
        <p:txBody>
          <a:bodyPr/>
          <a:lstStyle/>
          <a:p>
            <a:r>
              <a:rPr lang="en-US" dirty="0"/>
              <a:t>Case Study: Constructing the </a:t>
            </a:r>
            <a:br>
              <a:rPr lang="en-US" dirty="0"/>
            </a:br>
            <a:r>
              <a:rPr lang="en-US" dirty="0"/>
              <a:t>USA Basketball Dream Team </a:t>
            </a:r>
          </a:p>
        </p:txBody>
      </p:sp>
      <p:sp>
        <p:nvSpPr>
          <p:cNvPr id="4" name="Slide Number Placeholder 3">
            <a:extLst>
              <a:ext uri="{FF2B5EF4-FFF2-40B4-BE49-F238E27FC236}">
                <a16:creationId xmlns:a16="http://schemas.microsoft.com/office/drawing/2014/main" id="{78408439-E839-824E-BB72-D357B295462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30027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058652-1440-4488-90CE-30B27BE02252}"/>
              </a:ext>
            </a:extLst>
          </p:cNvPr>
          <p:cNvSpPr/>
          <p:nvPr/>
        </p:nvSpPr>
        <p:spPr>
          <a:xfrm>
            <a:off x="199851" y="263816"/>
            <a:ext cx="23292990" cy="2169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22960" rtlCol="0" anchor="ctr"/>
          <a:lstStyle/>
          <a:p>
            <a:r>
              <a:rPr lang="en-US" sz="9600" dirty="0">
                <a:solidFill>
                  <a:schemeClr val="tx1"/>
                </a:solidFill>
                <a:latin typeface="Lato Black"/>
              </a:rPr>
              <a:t>Constructing an Olympic Team</a:t>
            </a:r>
          </a:p>
        </p:txBody>
      </p:sp>
      <p:cxnSp>
        <p:nvCxnSpPr>
          <p:cNvPr id="7" name="Straight Connector 6">
            <a:extLst>
              <a:ext uri="{FF2B5EF4-FFF2-40B4-BE49-F238E27FC236}">
                <a16:creationId xmlns:a16="http://schemas.microsoft.com/office/drawing/2014/main" id="{AFAC4ADA-C0C1-4939-B899-7E630768CFBD}"/>
              </a:ext>
            </a:extLst>
          </p:cNvPr>
          <p:cNvCxnSpPr/>
          <p:nvPr/>
        </p:nvCxnSpPr>
        <p:spPr>
          <a:xfrm>
            <a:off x="1070707" y="2202872"/>
            <a:ext cx="22422134" cy="0"/>
          </a:xfrm>
          <a:prstGeom prst="line">
            <a:avLst/>
          </a:prstGeom>
          <a:ln w="57150">
            <a:solidFill>
              <a:srgbClr val="50878B"/>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2202271" y="6118613"/>
            <a:ext cx="19781598" cy="1813217"/>
          </a:xfrm>
          <a:prstGeom prst="rect">
            <a:avLst/>
          </a:prstGeom>
          <a:solidFill>
            <a:srgbClr val="0F506E"/>
          </a:solidFill>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8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buNone/>
            </a:pPr>
            <a:r>
              <a:rPr lang="en-US" sz="4800" b="1" dirty="0">
                <a:solidFill>
                  <a:schemeClr val="bg1"/>
                </a:solidFill>
                <a:latin typeface="Calibri" panose="020F0502020204030204" pitchFamily="34" charset="0"/>
                <a:cs typeface="Calibri" panose="020F0502020204030204" pitchFamily="34" charset="0"/>
              </a:rPr>
              <a:t>2020 Summer Olympics. </a:t>
            </a:r>
          </a:p>
        </p:txBody>
      </p:sp>
      <p:pic>
        <p:nvPicPr>
          <p:cNvPr id="2" name="Picture 1">
            <a:extLst>
              <a:ext uri="{FF2B5EF4-FFF2-40B4-BE49-F238E27FC236}">
                <a16:creationId xmlns:a16="http://schemas.microsoft.com/office/drawing/2014/main" id="{CB80AA35-39CF-9F4D-B9D2-99F9CCD5D852}"/>
              </a:ext>
            </a:extLst>
          </p:cNvPr>
          <p:cNvPicPr>
            <a:picLocks noChangeAspect="1"/>
          </p:cNvPicPr>
          <p:nvPr/>
        </p:nvPicPr>
        <p:blipFill>
          <a:blip r:embed="rId3"/>
          <a:stretch>
            <a:fillRect/>
          </a:stretch>
        </p:blipFill>
        <p:spPr>
          <a:xfrm>
            <a:off x="10033000" y="7999738"/>
            <a:ext cx="4318000" cy="4318000"/>
          </a:xfrm>
          <a:prstGeom prst="rect">
            <a:avLst/>
          </a:prstGeom>
        </p:spPr>
      </p:pic>
      <p:pic>
        <p:nvPicPr>
          <p:cNvPr id="8" name="Picture 7">
            <a:extLst>
              <a:ext uri="{FF2B5EF4-FFF2-40B4-BE49-F238E27FC236}">
                <a16:creationId xmlns:a16="http://schemas.microsoft.com/office/drawing/2014/main" id="{0B33EFA9-DA48-1B4C-ADBD-35A5F487CC91}"/>
              </a:ext>
            </a:extLst>
          </p:cNvPr>
          <p:cNvPicPr>
            <a:picLocks noChangeAspect="1"/>
          </p:cNvPicPr>
          <p:nvPr/>
        </p:nvPicPr>
        <p:blipFill>
          <a:blip r:embed="rId4"/>
          <a:stretch>
            <a:fillRect/>
          </a:stretch>
        </p:blipFill>
        <p:spPr>
          <a:xfrm>
            <a:off x="2202271" y="3016988"/>
            <a:ext cx="3776472" cy="2740640"/>
          </a:xfrm>
          <a:prstGeom prst="rect">
            <a:avLst/>
          </a:prstGeom>
        </p:spPr>
      </p:pic>
      <p:pic>
        <p:nvPicPr>
          <p:cNvPr id="9" name="Picture 8">
            <a:extLst>
              <a:ext uri="{FF2B5EF4-FFF2-40B4-BE49-F238E27FC236}">
                <a16:creationId xmlns:a16="http://schemas.microsoft.com/office/drawing/2014/main" id="{022E5E52-ADAD-0E4E-A3DF-0E92281D9637}"/>
              </a:ext>
            </a:extLst>
          </p:cNvPr>
          <p:cNvPicPr>
            <a:picLocks noChangeAspect="1"/>
          </p:cNvPicPr>
          <p:nvPr/>
        </p:nvPicPr>
        <p:blipFill>
          <a:blip r:embed="rId5"/>
          <a:stretch>
            <a:fillRect/>
          </a:stretch>
        </p:blipFill>
        <p:spPr>
          <a:xfrm>
            <a:off x="4382717" y="3016988"/>
            <a:ext cx="3776472" cy="2740640"/>
          </a:xfrm>
          <a:prstGeom prst="rect">
            <a:avLst/>
          </a:prstGeom>
        </p:spPr>
      </p:pic>
      <p:pic>
        <p:nvPicPr>
          <p:cNvPr id="14" name="Picture 13">
            <a:extLst>
              <a:ext uri="{FF2B5EF4-FFF2-40B4-BE49-F238E27FC236}">
                <a16:creationId xmlns:a16="http://schemas.microsoft.com/office/drawing/2014/main" id="{EF425EA1-B8F0-4D4F-8D15-53B4860B5C38}"/>
              </a:ext>
            </a:extLst>
          </p:cNvPr>
          <p:cNvPicPr>
            <a:picLocks noChangeAspect="1"/>
          </p:cNvPicPr>
          <p:nvPr/>
        </p:nvPicPr>
        <p:blipFill>
          <a:blip r:embed="rId6"/>
          <a:stretch>
            <a:fillRect/>
          </a:stretch>
        </p:blipFill>
        <p:spPr>
          <a:xfrm>
            <a:off x="6080114" y="3016988"/>
            <a:ext cx="3776472" cy="2740640"/>
          </a:xfrm>
          <a:prstGeom prst="rect">
            <a:avLst/>
          </a:prstGeom>
        </p:spPr>
      </p:pic>
      <p:pic>
        <p:nvPicPr>
          <p:cNvPr id="12" name="Picture 11">
            <a:extLst>
              <a:ext uri="{FF2B5EF4-FFF2-40B4-BE49-F238E27FC236}">
                <a16:creationId xmlns:a16="http://schemas.microsoft.com/office/drawing/2014/main" id="{71C038AF-32E6-A341-B382-75291FF41AFF}"/>
              </a:ext>
            </a:extLst>
          </p:cNvPr>
          <p:cNvPicPr>
            <a:picLocks noChangeAspect="1"/>
          </p:cNvPicPr>
          <p:nvPr/>
        </p:nvPicPr>
        <p:blipFill>
          <a:blip r:embed="rId7"/>
          <a:stretch>
            <a:fillRect/>
          </a:stretch>
        </p:blipFill>
        <p:spPr>
          <a:xfrm>
            <a:off x="8056365" y="3016988"/>
            <a:ext cx="3776472" cy="2740640"/>
          </a:xfrm>
          <a:prstGeom prst="rect">
            <a:avLst/>
          </a:prstGeom>
        </p:spPr>
      </p:pic>
      <p:pic>
        <p:nvPicPr>
          <p:cNvPr id="15" name="Picture 14">
            <a:extLst>
              <a:ext uri="{FF2B5EF4-FFF2-40B4-BE49-F238E27FC236}">
                <a16:creationId xmlns:a16="http://schemas.microsoft.com/office/drawing/2014/main" id="{574450DF-38C6-8448-A664-3F74E112CE65}"/>
              </a:ext>
            </a:extLst>
          </p:cNvPr>
          <p:cNvPicPr>
            <a:picLocks noChangeAspect="1"/>
          </p:cNvPicPr>
          <p:nvPr/>
        </p:nvPicPr>
        <p:blipFill>
          <a:blip r:embed="rId8"/>
          <a:stretch>
            <a:fillRect/>
          </a:stretch>
        </p:blipFill>
        <p:spPr>
          <a:xfrm>
            <a:off x="9921248" y="3003717"/>
            <a:ext cx="3813048" cy="2767183"/>
          </a:xfrm>
          <a:prstGeom prst="rect">
            <a:avLst/>
          </a:prstGeom>
        </p:spPr>
      </p:pic>
      <p:pic>
        <p:nvPicPr>
          <p:cNvPr id="13" name="Picture 12">
            <a:extLst>
              <a:ext uri="{FF2B5EF4-FFF2-40B4-BE49-F238E27FC236}">
                <a16:creationId xmlns:a16="http://schemas.microsoft.com/office/drawing/2014/main" id="{08473FC0-3DCF-3541-BD0B-B0F0E59C4265}"/>
              </a:ext>
            </a:extLst>
          </p:cNvPr>
          <p:cNvPicPr>
            <a:picLocks noChangeAspect="1"/>
          </p:cNvPicPr>
          <p:nvPr/>
        </p:nvPicPr>
        <p:blipFill>
          <a:blip r:embed="rId9"/>
          <a:stretch>
            <a:fillRect/>
          </a:stretch>
        </p:blipFill>
        <p:spPr>
          <a:xfrm>
            <a:off x="12192000" y="3016988"/>
            <a:ext cx="3776472" cy="2740640"/>
          </a:xfrm>
          <a:prstGeom prst="rect">
            <a:avLst/>
          </a:prstGeom>
        </p:spPr>
      </p:pic>
      <p:pic>
        <p:nvPicPr>
          <p:cNvPr id="10" name="Picture 9">
            <a:extLst>
              <a:ext uri="{FF2B5EF4-FFF2-40B4-BE49-F238E27FC236}">
                <a16:creationId xmlns:a16="http://schemas.microsoft.com/office/drawing/2014/main" id="{D2F26CD8-66BE-5E40-B60D-B6C7E50658F1}"/>
              </a:ext>
            </a:extLst>
          </p:cNvPr>
          <p:cNvPicPr>
            <a:picLocks noChangeAspect="1"/>
          </p:cNvPicPr>
          <p:nvPr/>
        </p:nvPicPr>
        <p:blipFill>
          <a:blip r:embed="rId10"/>
          <a:stretch>
            <a:fillRect/>
          </a:stretch>
        </p:blipFill>
        <p:spPr>
          <a:xfrm>
            <a:off x="13889397" y="3016988"/>
            <a:ext cx="3776472" cy="2740640"/>
          </a:xfrm>
          <a:prstGeom prst="rect">
            <a:avLst/>
          </a:prstGeom>
        </p:spPr>
      </p:pic>
      <p:pic>
        <p:nvPicPr>
          <p:cNvPr id="16" name="Picture 15">
            <a:extLst>
              <a:ext uri="{FF2B5EF4-FFF2-40B4-BE49-F238E27FC236}">
                <a16:creationId xmlns:a16="http://schemas.microsoft.com/office/drawing/2014/main" id="{524C5949-3945-EA4D-A87F-D730E06F5AB5}"/>
              </a:ext>
            </a:extLst>
          </p:cNvPr>
          <p:cNvPicPr>
            <a:picLocks noChangeAspect="1"/>
          </p:cNvPicPr>
          <p:nvPr/>
        </p:nvPicPr>
        <p:blipFill>
          <a:blip r:embed="rId11"/>
          <a:stretch>
            <a:fillRect/>
          </a:stretch>
        </p:blipFill>
        <p:spPr>
          <a:xfrm>
            <a:off x="16327635" y="3016988"/>
            <a:ext cx="3813048" cy="2767183"/>
          </a:xfrm>
          <a:prstGeom prst="rect">
            <a:avLst/>
          </a:prstGeom>
        </p:spPr>
      </p:pic>
      <p:pic>
        <p:nvPicPr>
          <p:cNvPr id="5" name="Picture 4">
            <a:extLst>
              <a:ext uri="{FF2B5EF4-FFF2-40B4-BE49-F238E27FC236}">
                <a16:creationId xmlns:a16="http://schemas.microsoft.com/office/drawing/2014/main" id="{D7C09DF5-EBDD-9C4A-845C-ABED01D53959}"/>
              </a:ext>
            </a:extLst>
          </p:cNvPr>
          <p:cNvPicPr>
            <a:picLocks noChangeAspect="1"/>
          </p:cNvPicPr>
          <p:nvPr/>
        </p:nvPicPr>
        <p:blipFill>
          <a:blip r:embed="rId12"/>
          <a:stretch>
            <a:fillRect/>
          </a:stretch>
        </p:blipFill>
        <p:spPr>
          <a:xfrm>
            <a:off x="18207397" y="3016988"/>
            <a:ext cx="3776472" cy="2744237"/>
          </a:xfrm>
          <a:prstGeom prst="rect">
            <a:avLst/>
          </a:prstGeom>
        </p:spPr>
      </p:pic>
      <p:sp>
        <p:nvSpPr>
          <p:cNvPr id="19" name="Rectangle 18">
            <a:extLst>
              <a:ext uri="{FF2B5EF4-FFF2-40B4-BE49-F238E27FC236}">
                <a16:creationId xmlns:a16="http://schemas.microsoft.com/office/drawing/2014/main" id="{0F87EA49-EBBF-0E4B-AC3A-B9F1B053FD0C}"/>
              </a:ext>
            </a:extLst>
          </p:cNvPr>
          <p:cNvSpPr/>
          <p:nvPr/>
        </p:nvSpPr>
        <p:spPr>
          <a:xfrm>
            <a:off x="17101456" y="12786757"/>
            <a:ext cx="12192000" cy="369332"/>
          </a:xfrm>
          <a:prstGeom prst="rect">
            <a:avLst/>
          </a:prstGeom>
        </p:spPr>
        <p:txBody>
          <a:bodyPr>
            <a:spAutoFit/>
          </a:bodyPr>
          <a:lstStyle/>
          <a:p>
            <a:r>
              <a:rPr lang="en-US" sz="1800" dirty="0"/>
              <a:t>Source: </a:t>
            </a:r>
            <a:r>
              <a:rPr lang="en-US" sz="1800" dirty="0">
                <a:hlinkClick r:id="rId13"/>
              </a:rPr>
              <a:t>https://www.espn.com/</a:t>
            </a:r>
            <a:r>
              <a:rPr lang="en-US" sz="1800" dirty="0"/>
              <a:t>, </a:t>
            </a:r>
            <a:r>
              <a:rPr lang="en-US" sz="1800" dirty="0">
                <a:hlinkClick r:id="rId14"/>
              </a:rPr>
              <a:t>https://www.olympic.org/tokyo-2020</a:t>
            </a:r>
            <a:endParaRPr lang="en-US" sz="1800" dirty="0"/>
          </a:p>
        </p:txBody>
      </p:sp>
    </p:spTree>
    <p:extLst>
      <p:ext uri="{BB962C8B-B14F-4D97-AF65-F5344CB8AC3E}">
        <p14:creationId xmlns:p14="http://schemas.microsoft.com/office/powerpoint/2010/main" val="39783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49A346-D9D0-1D4F-BFBE-7DBA139EFE9C}"/>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7" name="Picture 6">
            <a:extLst>
              <a:ext uri="{FF2B5EF4-FFF2-40B4-BE49-F238E27FC236}">
                <a16:creationId xmlns:a16="http://schemas.microsoft.com/office/drawing/2014/main" id="{F1DEB896-77FB-6743-BC35-215CFAA53B29}"/>
              </a:ext>
            </a:extLst>
          </p:cNvPr>
          <p:cNvPicPr>
            <a:picLocks noChangeAspect="1"/>
          </p:cNvPicPr>
          <p:nvPr/>
        </p:nvPicPr>
        <p:blipFill rotWithShape="1">
          <a:blip r:embed="rId2"/>
          <a:srcRect r="50031"/>
          <a:stretch/>
        </p:blipFill>
        <p:spPr>
          <a:xfrm>
            <a:off x="15252784" y="0"/>
            <a:ext cx="9138194" cy="13715987"/>
          </a:xfrm>
          <a:prstGeom prst="rect">
            <a:avLst/>
          </a:prstGeom>
        </p:spPr>
      </p:pic>
      <p:sp>
        <p:nvSpPr>
          <p:cNvPr id="8" name="Content Placeholder 4">
            <a:extLst>
              <a:ext uri="{FF2B5EF4-FFF2-40B4-BE49-F238E27FC236}">
                <a16:creationId xmlns:a16="http://schemas.microsoft.com/office/drawing/2014/main" id="{9E2CC3CF-821F-564E-9878-F812F435A070}"/>
              </a:ext>
            </a:extLst>
          </p:cNvPr>
          <p:cNvSpPr txBox="1">
            <a:spLocks/>
          </p:cNvSpPr>
          <p:nvPr/>
        </p:nvSpPr>
        <p:spPr>
          <a:xfrm>
            <a:off x="1162386" y="2906486"/>
            <a:ext cx="12081666" cy="9405201"/>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800" dirty="0">
                <a:latin typeface="Calibri" panose="020F0502020204030204" pitchFamily="34" charset="0"/>
                <a:cs typeface="Calibri" panose="020F0502020204030204" pitchFamily="34" charset="0"/>
              </a:rPr>
              <a:t>We want to select a </a:t>
            </a:r>
            <a:r>
              <a:rPr lang="en-US" sz="4800" b="1" dirty="0">
                <a:latin typeface="Calibri" panose="020F0502020204030204" pitchFamily="34" charset="0"/>
                <a:cs typeface="Calibri" panose="020F0502020204030204" pitchFamily="34" charset="0"/>
              </a:rPr>
              <a:t>high-performing team </a:t>
            </a:r>
            <a:r>
              <a:rPr lang="en-US" sz="4800" dirty="0">
                <a:latin typeface="Calibri" panose="020F0502020204030204" pitchFamily="34" charset="0"/>
                <a:cs typeface="Calibri" panose="020F0502020204030204" pitchFamily="34" charset="0"/>
              </a:rPr>
              <a:t>that meets </a:t>
            </a:r>
            <a:r>
              <a:rPr lang="en-US" sz="4800" b="1" dirty="0">
                <a:latin typeface="Calibri" panose="020F0502020204030204" pitchFamily="34" charset="0"/>
                <a:cs typeface="Calibri" panose="020F0502020204030204" pitchFamily="34" charset="0"/>
              </a:rPr>
              <a:t>Olympic regulations </a:t>
            </a:r>
            <a:r>
              <a:rPr lang="en-US" sz="4800" dirty="0">
                <a:latin typeface="Calibri" panose="020F0502020204030204" pitchFamily="34" charset="0"/>
                <a:cs typeface="Calibri" panose="020F0502020204030204" pitchFamily="34" charset="0"/>
              </a:rPr>
              <a:t>and</a:t>
            </a:r>
            <a:r>
              <a:rPr lang="en-US" sz="4800" b="1" dirty="0">
                <a:latin typeface="Calibri" panose="020F0502020204030204" pitchFamily="34" charset="0"/>
                <a:cs typeface="Calibri" panose="020F0502020204030204" pitchFamily="34" charset="0"/>
              </a:rPr>
              <a:t> desired constraints on team composition.</a:t>
            </a:r>
          </a:p>
          <a:p>
            <a:pPr marL="0" indent="0">
              <a:buNone/>
            </a:pPr>
            <a:endParaRPr lang="en-US" sz="4800" b="1" dirty="0">
              <a:latin typeface="Calibri" panose="020F0502020204030204" pitchFamily="34" charset="0"/>
              <a:cs typeface="Calibri" panose="020F0502020204030204" pitchFamily="34" charset="0"/>
            </a:endParaRPr>
          </a:p>
          <a:p>
            <a:pPr marL="0" indent="0">
              <a:buNone/>
            </a:pPr>
            <a:endParaRPr lang="en-US" sz="48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F103F899-0FB2-C447-BB18-7486B84D226D}"/>
              </a:ext>
            </a:extLst>
          </p:cNvPr>
          <p:cNvSpPr/>
          <p:nvPr/>
        </p:nvSpPr>
        <p:spPr>
          <a:xfrm>
            <a:off x="2827161" y="6857993"/>
            <a:ext cx="8752115" cy="2406548"/>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solidFill>
                  <a:schemeClr val="tx1"/>
                </a:solidFill>
              </a:rPr>
              <a:t>How can we formalize this optimization problem as a mathematical model?</a:t>
            </a:r>
            <a:endParaRPr lang="en-US" sz="4800" dirty="0">
              <a:solidFill>
                <a:schemeClr val="tx1"/>
              </a:solidFill>
            </a:endParaRPr>
          </a:p>
        </p:txBody>
      </p:sp>
      <p:sp>
        <p:nvSpPr>
          <p:cNvPr id="10" name="Rectangle 9">
            <a:extLst>
              <a:ext uri="{FF2B5EF4-FFF2-40B4-BE49-F238E27FC236}">
                <a16:creationId xmlns:a16="http://schemas.microsoft.com/office/drawing/2014/main" id="{5E91B950-AF79-E149-A452-CF6B8944DADB}"/>
              </a:ext>
            </a:extLst>
          </p:cNvPr>
          <p:cNvSpPr/>
          <p:nvPr/>
        </p:nvSpPr>
        <p:spPr>
          <a:xfrm>
            <a:off x="1162386" y="11124369"/>
            <a:ext cx="8385125" cy="338554"/>
          </a:xfrm>
          <a:prstGeom prst="rect">
            <a:avLst/>
          </a:prstGeom>
        </p:spPr>
        <p:txBody>
          <a:bodyPr wrap="square">
            <a:spAutoFit/>
          </a:bodyPr>
          <a:lstStyle/>
          <a:p>
            <a:r>
              <a:rPr lang="en-US" sz="1600" dirty="0">
                <a:hlinkClick r:id="rId3"/>
              </a:rPr>
              <a:t>Source: https://www.usab.com/news-events/news/2016/06/2016-moly-team-announced.aspx</a:t>
            </a:r>
            <a:endParaRPr lang="en-US" sz="1600" dirty="0"/>
          </a:p>
        </p:txBody>
      </p:sp>
    </p:spTree>
    <p:extLst>
      <p:ext uri="{BB962C8B-B14F-4D97-AF65-F5344CB8AC3E}">
        <p14:creationId xmlns:p14="http://schemas.microsoft.com/office/powerpoint/2010/main" val="428697549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1558</TotalTime>
  <Words>1383</Words>
  <Application>Microsoft Macintosh PowerPoint</Application>
  <PresentationFormat>Custom</PresentationFormat>
  <Paragraphs>147</Paragraphs>
  <Slides>19</Slides>
  <Notes>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Lato Black</vt:lpstr>
      <vt:lpstr>Lato Light</vt:lpstr>
      <vt:lpstr>Arial</vt:lpstr>
      <vt:lpstr>Calibri</vt:lpstr>
      <vt:lpstr>Calibri Light</vt:lpstr>
      <vt:lpstr>Cambria Math</vt:lpstr>
      <vt:lpstr>Wingdings 2</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Case Study: Constructing the  USA Basketball Dream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Julia Example (in Jupyter Notebook)</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Holly Wiberg</cp:lastModifiedBy>
  <cp:revision>4111</cp:revision>
  <dcterms:created xsi:type="dcterms:W3CDTF">2014-11-12T21:47:38Z</dcterms:created>
  <dcterms:modified xsi:type="dcterms:W3CDTF">2020-03-06T02:32:33Z</dcterms:modified>
  <cp:category/>
</cp:coreProperties>
</file>